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DM Sans" pitchFamily="2" charset="0"/>
      <p:regular r:id="rId16"/>
      <p:bold r:id="rId17"/>
      <p:italic r:id="rId18"/>
      <p:boldItalic r:id="rId19"/>
    </p:embeddedFont>
    <p:embeddedFont>
      <p:font typeface="DM Sans Bold" charset="0"/>
      <p:regular r:id="rId20"/>
    </p:embeddedFont>
    <p:embeddedFont>
      <p:font typeface="Montserrat Classic Bold" panose="020B0604020202020204" charset="0"/>
      <p:regular r:id="rId21"/>
    </p:embeddedFont>
    <p:embeddedFont>
      <p:font typeface="Montserrat Light" panose="00000400000000000000" pitchFamily="2" charset="0"/>
      <p:regular r:id="rId22"/>
      <p:italic r:id="rId23"/>
    </p:embeddedFont>
    <p:embeddedFont>
      <p:font typeface="Oswald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2" d="100"/>
          <a:sy n="42" d="100"/>
        </p:scale>
        <p:origin x="708" y="-2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9.jpeg"/><Relationship Id="rId4" Type="http://schemas.openxmlformats.org/officeDocument/2006/relationships/image" Target="../media/image38.sv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39.jpe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3.sv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image" Target="../media/image39.jpe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5.sv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hemeOverride" Target="../theme/themeOverride3.xml"/><Relationship Id="rId6" Type="http://schemas.openxmlformats.org/officeDocument/2006/relationships/image" Target="../media/image39.jpe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7.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6.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18.png"/><Relationship Id="rId3" Type="http://schemas.openxmlformats.org/officeDocument/2006/relationships/image" Target="../media/image10.png"/><Relationship Id="rId7" Type="http://schemas.openxmlformats.org/officeDocument/2006/relationships/image" Target="../media/image2.png"/><Relationship Id="rId12"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16.png"/><Relationship Id="rId5" Type="http://schemas.openxmlformats.org/officeDocument/2006/relationships/image" Target="../media/image12.png"/><Relationship Id="rId10" Type="http://schemas.openxmlformats.org/officeDocument/2006/relationships/image" Target="../media/image15.svg"/><Relationship Id="rId4" Type="http://schemas.openxmlformats.org/officeDocument/2006/relationships/image" Target="../media/image11.svg"/><Relationship Id="rId9" Type="http://schemas.openxmlformats.org/officeDocument/2006/relationships/image" Target="../media/image14.png"/><Relationship Id="rId14"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34.sv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sv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4236347" y="4348786"/>
            <a:ext cx="9815307" cy="2766619"/>
          </a:xfrm>
          <a:prstGeom prst="rect">
            <a:avLst/>
          </a:prstGeom>
        </p:spPr>
        <p:txBody>
          <a:bodyPr lIns="0" tIns="0" rIns="0" bIns="0" rtlCol="0" anchor="t">
            <a:spAutoFit/>
          </a:bodyPr>
          <a:lstStyle/>
          <a:p>
            <a:pPr algn="ctr">
              <a:lnSpc>
                <a:spcPts val="22684"/>
              </a:lnSpc>
            </a:pPr>
            <a:r>
              <a:rPr lang="en-US" sz="16437" spc="1610">
                <a:solidFill>
                  <a:srgbClr val="231F20"/>
                </a:solidFill>
                <a:latin typeface="Oswald Bold"/>
              </a:rPr>
              <a:t>PROJECT</a:t>
            </a:r>
          </a:p>
        </p:txBody>
      </p:sp>
      <p:sp>
        <p:nvSpPr>
          <p:cNvPr id="9" name="TextBox 9"/>
          <p:cNvSpPr txBox="1"/>
          <p:nvPr/>
        </p:nvSpPr>
        <p:spPr>
          <a:xfrm>
            <a:off x="4236347" y="3438109"/>
            <a:ext cx="9815307" cy="1186902"/>
          </a:xfrm>
          <a:prstGeom prst="rect">
            <a:avLst/>
          </a:prstGeom>
        </p:spPr>
        <p:txBody>
          <a:bodyPr lIns="0" tIns="0" rIns="0" bIns="0" rtlCol="0" anchor="t">
            <a:spAutoFit/>
          </a:bodyPr>
          <a:lstStyle/>
          <a:p>
            <a:pPr algn="ctr">
              <a:lnSpc>
                <a:spcPts val="9748"/>
              </a:lnSpc>
            </a:pPr>
            <a:r>
              <a:rPr lang="en-US" sz="7063" spc="692">
                <a:solidFill>
                  <a:srgbClr val="231F20"/>
                </a:solidFill>
                <a:latin typeface="Oswald Bold"/>
              </a:rPr>
              <a:t>NORTHWIND</a:t>
            </a:r>
          </a:p>
        </p:txBody>
      </p:sp>
      <p:sp>
        <p:nvSpPr>
          <p:cNvPr id="10" name="TextBox 10"/>
          <p:cNvSpPr txBox="1"/>
          <p:nvPr/>
        </p:nvSpPr>
        <p:spPr>
          <a:xfrm>
            <a:off x="4236347" y="7334914"/>
            <a:ext cx="9815307" cy="721679"/>
          </a:xfrm>
          <a:prstGeom prst="rect">
            <a:avLst/>
          </a:prstGeom>
        </p:spPr>
        <p:txBody>
          <a:bodyPr lIns="0" tIns="0" rIns="0" bIns="0" rtlCol="0" anchor="t">
            <a:spAutoFit/>
          </a:bodyPr>
          <a:lstStyle/>
          <a:p>
            <a:pPr algn="ctr">
              <a:lnSpc>
                <a:spcPts val="5884"/>
              </a:lnSpc>
            </a:pPr>
            <a:r>
              <a:rPr lang="en-US" sz="4263" spc="417">
                <a:solidFill>
                  <a:srgbClr val="231F20"/>
                </a:solidFill>
                <a:latin typeface="Oswald Bold"/>
              </a:rPr>
              <a:t>MOHAMMEDHSAINI.GITHUB.IO</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1000" fill="hold"/>
                                        <p:tgtEl>
                                          <p:spTgt spid="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1489411" y="664311"/>
            <a:ext cx="6021895" cy="8876442"/>
          </a:xfrm>
          <a:custGeom>
            <a:avLst/>
            <a:gdLst/>
            <a:ahLst/>
            <a:cxnLst/>
            <a:rect l="l" t="t" r="r" b="b"/>
            <a:pathLst>
              <a:path w="6021895" h="8876442">
                <a:moveTo>
                  <a:pt x="0" y="0"/>
                </a:moveTo>
                <a:lnTo>
                  <a:pt x="6021895" y="0"/>
                </a:lnTo>
                <a:lnTo>
                  <a:pt x="6021895" y="8876442"/>
                </a:lnTo>
                <a:lnTo>
                  <a:pt x="0" y="8876442"/>
                </a:lnTo>
                <a:lnTo>
                  <a:pt x="0" y="0"/>
                </a:lnTo>
                <a:close/>
              </a:path>
            </a:pathLst>
          </a:custGeom>
          <a:blipFill>
            <a:blip r:embed="rId5"/>
            <a:stretch>
              <a:fillRect l="-42054" r="-79050"/>
            </a:stretch>
          </a:blipFill>
        </p:spPr>
      </p:sp>
      <p:sp>
        <p:nvSpPr>
          <p:cNvPr id="5" name="Freeform 5"/>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6"/>
            <a:stretch>
              <a:fillRect t="-86495"/>
            </a:stretch>
          </a:blipFill>
        </p:spPr>
      </p:sp>
      <p:grpSp>
        <p:nvGrpSpPr>
          <p:cNvPr id="6" name="Group 6"/>
          <p:cNvGrpSpPr/>
          <p:nvPr/>
        </p:nvGrpSpPr>
        <p:grpSpPr>
          <a:xfrm>
            <a:off x="8220749" y="3205532"/>
            <a:ext cx="4858949" cy="4794814"/>
            <a:chOff x="0" y="0"/>
            <a:chExt cx="1279723" cy="1262832"/>
          </a:xfrm>
        </p:grpSpPr>
        <p:sp>
          <p:nvSpPr>
            <p:cNvPr id="7" name="Freeform 7"/>
            <p:cNvSpPr/>
            <p:nvPr/>
          </p:nvSpPr>
          <p:spPr>
            <a:xfrm>
              <a:off x="0" y="0"/>
              <a:ext cx="1279723" cy="1262832"/>
            </a:xfrm>
            <a:custGeom>
              <a:avLst/>
              <a:gdLst/>
              <a:ahLst/>
              <a:cxnLst/>
              <a:rect l="l" t="t" r="r" b="b"/>
              <a:pathLst>
                <a:path w="1279723" h="1262832">
                  <a:moveTo>
                    <a:pt x="0" y="0"/>
                  </a:moveTo>
                  <a:lnTo>
                    <a:pt x="1279723" y="0"/>
                  </a:lnTo>
                  <a:lnTo>
                    <a:pt x="1279723" y="1262832"/>
                  </a:lnTo>
                  <a:lnTo>
                    <a:pt x="0" y="1262832"/>
                  </a:lnTo>
                  <a:close/>
                </a:path>
              </a:pathLst>
            </a:custGeom>
            <a:solidFill>
              <a:srgbClr val="1A1A1A"/>
            </a:solidFill>
          </p:spPr>
        </p:sp>
        <p:sp>
          <p:nvSpPr>
            <p:cNvPr id="8" name="TextBox 8"/>
            <p:cNvSpPr txBox="1"/>
            <p:nvPr/>
          </p:nvSpPr>
          <p:spPr>
            <a:xfrm>
              <a:off x="0" y="-57150"/>
              <a:ext cx="1279723" cy="1319982"/>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9" name="Freeform 9"/>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9365769" y="3791077"/>
            <a:ext cx="2551375" cy="2622909"/>
          </a:xfrm>
          <a:custGeom>
            <a:avLst/>
            <a:gdLst/>
            <a:ahLst/>
            <a:cxnLst/>
            <a:rect l="l" t="t" r="r" b="b"/>
            <a:pathLst>
              <a:path w="2551375" h="2622909">
                <a:moveTo>
                  <a:pt x="0" y="0"/>
                </a:moveTo>
                <a:lnTo>
                  <a:pt x="2551375" y="0"/>
                </a:lnTo>
                <a:lnTo>
                  <a:pt x="2551375" y="2622909"/>
                </a:lnTo>
                <a:lnTo>
                  <a:pt x="0" y="26229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191002" y="1162050"/>
            <a:ext cx="10888696" cy="1303627"/>
          </a:xfrm>
          <a:prstGeom prst="rect">
            <a:avLst/>
          </a:prstGeom>
        </p:spPr>
        <p:txBody>
          <a:bodyPr lIns="0" tIns="0" rIns="0" bIns="0" rtlCol="0" anchor="t">
            <a:spAutoFit/>
          </a:bodyPr>
          <a:lstStyle/>
          <a:p>
            <a:pPr marL="0" lvl="0" indent="0">
              <a:lnSpc>
                <a:spcPts val="9903"/>
              </a:lnSpc>
            </a:pPr>
            <a:r>
              <a:rPr lang="en-US" sz="9431" spc="924" dirty="0">
                <a:solidFill>
                  <a:srgbClr val="231F20"/>
                </a:solidFill>
                <a:latin typeface="Oswald Bold"/>
              </a:rPr>
              <a:t>CUSTOMER CHURN</a:t>
            </a:r>
          </a:p>
        </p:txBody>
      </p:sp>
      <p:sp>
        <p:nvSpPr>
          <p:cNvPr id="12" name="TextBox 12"/>
          <p:cNvSpPr txBox="1"/>
          <p:nvPr/>
        </p:nvSpPr>
        <p:spPr>
          <a:xfrm>
            <a:off x="819470" y="3180405"/>
            <a:ext cx="7143117" cy="4787917"/>
          </a:xfrm>
          <a:prstGeom prst="rect">
            <a:avLst/>
          </a:prstGeom>
        </p:spPr>
        <p:txBody>
          <a:bodyPr lIns="0" tIns="0" rIns="0" bIns="0" rtlCol="0" anchor="t">
            <a:spAutoFit/>
          </a:bodyPr>
          <a:lstStyle/>
          <a:p>
            <a:pPr marL="659532" lvl="1" indent="-329766">
              <a:lnSpc>
                <a:spcPts val="4215"/>
              </a:lnSpc>
              <a:buFont typeface="Arial"/>
              <a:buChar char="•"/>
            </a:pPr>
            <a:r>
              <a:rPr lang="en-US" sz="3054" spc="299" dirty="0">
                <a:solidFill>
                  <a:srgbClr val="231F20"/>
                </a:solidFill>
                <a:latin typeface="DM Sans"/>
              </a:rPr>
              <a:t>RFM analysis identifies 20 customers as churned due to their lower RFM scores, signifying diminished value, prompting strategic focus on retention strategies and targeted efforts to enhance customer loyalty and engagement</a:t>
            </a:r>
          </a:p>
        </p:txBody>
      </p:sp>
      <p:sp>
        <p:nvSpPr>
          <p:cNvPr id="13" name="TextBox 13"/>
          <p:cNvSpPr txBox="1"/>
          <p:nvPr/>
        </p:nvSpPr>
        <p:spPr>
          <a:xfrm>
            <a:off x="8498723" y="6552336"/>
            <a:ext cx="4135657" cy="694164"/>
          </a:xfrm>
          <a:prstGeom prst="rect">
            <a:avLst/>
          </a:prstGeom>
        </p:spPr>
        <p:txBody>
          <a:bodyPr lIns="0" tIns="0" rIns="0" bIns="0" rtlCol="0" anchor="t">
            <a:spAutoFit/>
          </a:bodyPr>
          <a:lstStyle/>
          <a:p>
            <a:pPr algn="ctr">
              <a:lnSpc>
                <a:spcPts val="5632"/>
              </a:lnSpc>
            </a:pPr>
            <a:r>
              <a:rPr lang="en-US" sz="4081" spc="399">
                <a:solidFill>
                  <a:srgbClr val="FDFBFB"/>
                </a:solidFill>
                <a:latin typeface="DM Sans Bold"/>
              </a:rPr>
              <a:t>CUSTOMERS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489411" y="664311"/>
            <a:ext cx="6021895" cy="8876442"/>
          </a:xfrm>
          <a:custGeom>
            <a:avLst/>
            <a:gdLst/>
            <a:ahLst/>
            <a:cxnLst/>
            <a:rect l="l" t="t" r="r" b="b"/>
            <a:pathLst>
              <a:path w="6021895" h="8876442">
                <a:moveTo>
                  <a:pt x="0" y="0"/>
                </a:moveTo>
                <a:lnTo>
                  <a:pt x="6021895" y="0"/>
                </a:lnTo>
                <a:lnTo>
                  <a:pt x="6021895" y="8876442"/>
                </a:lnTo>
                <a:lnTo>
                  <a:pt x="0" y="8876442"/>
                </a:lnTo>
                <a:lnTo>
                  <a:pt x="0" y="0"/>
                </a:lnTo>
                <a:close/>
              </a:path>
            </a:pathLst>
          </a:custGeom>
          <a:blipFill>
            <a:blip r:embed="rId6"/>
            <a:stretch>
              <a:fillRect l="-42054" r="-79050"/>
            </a:stretch>
          </a:blipFill>
        </p:spPr>
      </p:sp>
      <p:sp>
        <p:nvSpPr>
          <p:cNvPr id="5" name="Freeform 5"/>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7"/>
            <a:stretch>
              <a:fillRect t="-86495"/>
            </a:stretch>
          </a:blipFill>
        </p:spPr>
      </p:sp>
      <p:grpSp>
        <p:nvGrpSpPr>
          <p:cNvPr id="6" name="Group 6"/>
          <p:cNvGrpSpPr/>
          <p:nvPr/>
        </p:nvGrpSpPr>
        <p:grpSpPr>
          <a:xfrm>
            <a:off x="8220749" y="3205532"/>
            <a:ext cx="4858949" cy="4794814"/>
            <a:chOff x="0" y="0"/>
            <a:chExt cx="1279723" cy="1262832"/>
          </a:xfrm>
        </p:grpSpPr>
        <p:sp>
          <p:nvSpPr>
            <p:cNvPr id="7" name="Freeform 7"/>
            <p:cNvSpPr/>
            <p:nvPr/>
          </p:nvSpPr>
          <p:spPr>
            <a:xfrm>
              <a:off x="0" y="0"/>
              <a:ext cx="1279723" cy="1262832"/>
            </a:xfrm>
            <a:custGeom>
              <a:avLst/>
              <a:gdLst/>
              <a:ahLst/>
              <a:cxnLst/>
              <a:rect l="l" t="t" r="r" b="b"/>
              <a:pathLst>
                <a:path w="1279723" h="1262832">
                  <a:moveTo>
                    <a:pt x="0" y="0"/>
                  </a:moveTo>
                  <a:lnTo>
                    <a:pt x="1279723" y="0"/>
                  </a:lnTo>
                  <a:lnTo>
                    <a:pt x="1279723" y="1262832"/>
                  </a:lnTo>
                  <a:lnTo>
                    <a:pt x="0" y="1262832"/>
                  </a:lnTo>
                  <a:close/>
                </a:path>
              </a:pathLst>
            </a:custGeom>
            <a:solidFill>
              <a:srgbClr val="1A1A1A"/>
            </a:solidFill>
          </p:spPr>
        </p:sp>
        <p:sp>
          <p:nvSpPr>
            <p:cNvPr id="8" name="TextBox 8"/>
            <p:cNvSpPr txBox="1"/>
            <p:nvPr/>
          </p:nvSpPr>
          <p:spPr>
            <a:xfrm>
              <a:off x="0" y="-57150"/>
              <a:ext cx="1279723" cy="1319982"/>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9" name="Freeform 9"/>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9181349" y="3609221"/>
            <a:ext cx="2747692" cy="2793402"/>
          </a:xfrm>
          <a:custGeom>
            <a:avLst/>
            <a:gdLst/>
            <a:ahLst/>
            <a:cxnLst/>
            <a:rect l="l" t="t" r="r" b="b"/>
            <a:pathLst>
              <a:path w="2747692" h="2793402">
                <a:moveTo>
                  <a:pt x="0" y="0"/>
                </a:moveTo>
                <a:lnTo>
                  <a:pt x="2747692" y="0"/>
                </a:lnTo>
                <a:lnTo>
                  <a:pt x="2747692" y="2793403"/>
                </a:lnTo>
                <a:lnTo>
                  <a:pt x="0" y="279340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784598" y="1133475"/>
            <a:ext cx="12050998" cy="962641"/>
          </a:xfrm>
          <a:prstGeom prst="rect">
            <a:avLst/>
          </a:prstGeom>
        </p:spPr>
        <p:txBody>
          <a:bodyPr lIns="0" tIns="0" rIns="0" bIns="0" rtlCol="0" anchor="t">
            <a:spAutoFit/>
          </a:bodyPr>
          <a:lstStyle/>
          <a:p>
            <a:pPr marL="0" lvl="0" indent="0">
              <a:lnSpc>
                <a:spcPts val="7383"/>
              </a:lnSpc>
            </a:pPr>
            <a:r>
              <a:rPr lang="en-US" sz="7032" spc="689" dirty="0">
                <a:solidFill>
                  <a:srgbClr val="231F20"/>
                </a:solidFill>
                <a:latin typeface="Oswald Bold"/>
              </a:rPr>
              <a:t>PRODUCT PERFORMANCE</a:t>
            </a:r>
          </a:p>
        </p:txBody>
      </p:sp>
      <p:sp>
        <p:nvSpPr>
          <p:cNvPr id="12" name="TextBox 12"/>
          <p:cNvSpPr txBox="1"/>
          <p:nvPr/>
        </p:nvSpPr>
        <p:spPr>
          <a:xfrm>
            <a:off x="784598" y="3148382"/>
            <a:ext cx="7143117" cy="4787917"/>
          </a:xfrm>
          <a:prstGeom prst="rect">
            <a:avLst/>
          </a:prstGeom>
        </p:spPr>
        <p:txBody>
          <a:bodyPr lIns="0" tIns="0" rIns="0" bIns="0" rtlCol="0" anchor="t">
            <a:spAutoFit/>
          </a:bodyPr>
          <a:lstStyle/>
          <a:p>
            <a:pPr marL="659532" lvl="1" indent="-329766">
              <a:lnSpc>
                <a:spcPts val="4215"/>
              </a:lnSpc>
              <a:buFont typeface="Arial"/>
              <a:buChar char="•"/>
            </a:pPr>
            <a:r>
              <a:rPr lang="en-US" sz="3054" spc="299" dirty="0">
                <a:solidFill>
                  <a:srgbClr val="231F20"/>
                </a:solidFill>
                <a:latin typeface="DM Sans"/>
              </a:rPr>
              <a:t>Through Product Performance Analysis, it is evident that 10 products stand out as top sales generators, with Côte de </a:t>
            </a:r>
            <a:r>
              <a:rPr lang="en-US" sz="3054" spc="299" dirty="0" err="1">
                <a:solidFill>
                  <a:srgbClr val="231F20"/>
                </a:solidFill>
                <a:latin typeface="DM Sans"/>
              </a:rPr>
              <a:t>Blaye</a:t>
            </a:r>
            <a:r>
              <a:rPr lang="en-US" sz="3054" spc="299" dirty="0">
                <a:solidFill>
                  <a:srgbClr val="231F20"/>
                </a:solidFill>
                <a:latin typeface="DM Sans"/>
              </a:rPr>
              <a:t> leading as the best-selling product. This analysis also highlights the confections category as the most in-demand.</a:t>
            </a:r>
          </a:p>
        </p:txBody>
      </p:sp>
      <p:sp>
        <p:nvSpPr>
          <p:cNvPr id="13" name="TextBox 13"/>
          <p:cNvSpPr txBox="1"/>
          <p:nvPr/>
        </p:nvSpPr>
        <p:spPr>
          <a:xfrm>
            <a:off x="8699939" y="6519642"/>
            <a:ext cx="4135657" cy="694164"/>
          </a:xfrm>
          <a:prstGeom prst="rect">
            <a:avLst/>
          </a:prstGeom>
        </p:spPr>
        <p:txBody>
          <a:bodyPr lIns="0" tIns="0" rIns="0" bIns="0" rtlCol="0" anchor="t">
            <a:spAutoFit/>
          </a:bodyPr>
          <a:lstStyle/>
          <a:p>
            <a:pPr algn="ctr">
              <a:lnSpc>
                <a:spcPts val="5632"/>
              </a:lnSpc>
            </a:pPr>
            <a:r>
              <a:rPr lang="en-US" sz="4081" spc="399" dirty="0">
                <a:solidFill>
                  <a:srgbClr val="FDFBFB"/>
                </a:solidFill>
                <a:latin typeface="DM Sans Bold"/>
              </a:rPr>
              <a:t>PRODUCTS</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489411" y="664311"/>
            <a:ext cx="6021895" cy="8876442"/>
          </a:xfrm>
          <a:custGeom>
            <a:avLst/>
            <a:gdLst/>
            <a:ahLst/>
            <a:cxnLst/>
            <a:rect l="l" t="t" r="r" b="b"/>
            <a:pathLst>
              <a:path w="6021895" h="8876442">
                <a:moveTo>
                  <a:pt x="0" y="0"/>
                </a:moveTo>
                <a:lnTo>
                  <a:pt x="6021895" y="0"/>
                </a:lnTo>
                <a:lnTo>
                  <a:pt x="6021895" y="8876442"/>
                </a:lnTo>
                <a:lnTo>
                  <a:pt x="0" y="8876442"/>
                </a:lnTo>
                <a:lnTo>
                  <a:pt x="0" y="0"/>
                </a:lnTo>
                <a:close/>
              </a:path>
            </a:pathLst>
          </a:custGeom>
          <a:blipFill>
            <a:blip r:embed="rId6"/>
            <a:stretch>
              <a:fillRect l="-42054" r="-79050"/>
            </a:stretch>
          </a:blipFill>
        </p:spPr>
      </p:sp>
      <p:sp>
        <p:nvSpPr>
          <p:cNvPr id="5" name="Freeform 5"/>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7"/>
            <a:stretch>
              <a:fillRect t="-86495"/>
            </a:stretch>
          </a:blipFill>
        </p:spPr>
      </p:sp>
      <p:grpSp>
        <p:nvGrpSpPr>
          <p:cNvPr id="6" name="Group 6"/>
          <p:cNvGrpSpPr/>
          <p:nvPr/>
        </p:nvGrpSpPr>
        <p:grpSpPr>
          <a:xfrm>
            <a:off x="8220749" y="3205532"/>
            <a:ext cx="4858949" cy="4794814"/>
            <a:chOff x="0" y="0"/>
            <a:chExt cx="1279723" cy="1262832"/>
          </a:xfrm>
        </p:grpSpPr>
        <p:sp>
          <p:nvSpPr>
            <p:cNvPr id="7" name="Freeform 7"/>
            <p:cNvSpPr/>
            <p:nvPr/>
          </p:nvSpPr>
          <p:spPr>
            <a:xfrm>
              <a:off x="0" y="0"/>
              <a:ext cx="1279723" cy="1262832"/>
            </a:xfrm>
            <a:custGeom>
              <a:avLst/>
              <a:gdLst/>
              <a:ahLst/>
              <a:cxnLst/>
              <a:rect l="l" t="t" r="r" b="b"/>
              <a:pathLst>
                <a:path w="1279723" h="1262832">
                  <a:moveTo>
                    <a:pt x="0" y="0"/>
                  </a:moveTo>
                  <a:lnTo>
                    <a:pt x="1279723" y="0"/>
                  </a:lnTo>
                  <a:lnTo>
                    <a:pt x="1279723" y="1262832"/>
                  </a:lnTo>
                  <a:lnTo>
                    <a:pt x="0" y="1262832"/>
                  </a:lnTo>
                  <a:close/>
                </a:path>
              </a:pathLst>
            </a:custGeom>
            <a:solidFill>
              <a:srgbClr val="1A1A1A"/>
            </a:solidFill>
          </p:spPr>
        </p:sp>
        <p:sp>
          <p:nvSpPr>
            <p:cNvPr id="8" name="TextBox 8"/>
            <p:cNvSpPr txBox="1"/>
            <p:nvPr/>
          </p:nvSpPr>
          <p:spPr>
            <a:xfrm>
              <a:off x="0" y="-57150"/>
              <a:ext cx="1279723" cy="1319982"/>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9" name="Freeform 9"/>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9025439" y="3794623"/>
            <a:ext cx="3082224" cy="2479869"/>
          </a:xfrm>
          <a:custGeom>
            <a:avLst/>
            <a:gdLst/>
            <a:ahLst/>
            <a:cxnLst/>
            <a:rect l="l" t="t" r="r" b="b"/>
            <a:pathLst>
              <a:path w="3082224" h="2479869">
                <a:moveTo>
                  <a:pt x="0" y="0"/>
                </a:moveTo>
                <a:lnTo>
                  <a:pt x="3082224" y="0"/>
                </a:lnTo>
                <a:lnTo>
                  <a:pt x="3082224" y="2479869"/>
                </a:lnTo>
                <a:lnTo>
                  <a:pt x="0" y="24798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784598" y="1133475"/>
            <a:ext cx="12050998" cy="962641"/>
          </a:xfrm>
          <a:prstGeom prst="rect">
            <a:avLst/>
          </a:prstGeom>
        </p:spPr>
        <p:txBody>
          <a:bodyPr lIns="0" tIns="0" rIns="0" bIns="0" rtlCol="0" anchor="t">
            <a:spAutoFit/>
          </a:bodyPr>
          <a:lstStyle/>
          <a:p>
            <a:pPr marL="0" lvl="0" indent="0">
              <a:lnSpc>
                <a:spcPts val="7383"/>
              </a:lnSpc>
            </a:pPr>
            <a:r>
              <a:rPr lang="en-US" sz="7032" spc="689" dirty="0">
                <a:solidFill>
                  <a:srgbClr val="231F20"/>
                </a:solidFill>
                <a:latin typeface="Oswald Bold"/>
              </a:rPr>
              <a:t>SALES ANALYSIS</a:t>
            </a:r>
          </a:p>
        </p:txBody>
      </p:sp>
      <p:sp>
        <p:nvSpPr>
          <p:cNvPr id="12" name="TextBox 12"/>
          <p:cNvSpPr txBox="1"/>
          <p:nvPr/>
        </p:nvSpPr>
        <p:spPr>
          <a:xfrm>
            <a:off x="486250" y="3157907"/>
            <a:ext cx="7716966" cy="4186423"/>
          </a:xfrm>
          <a:prstGeom prst="rect">
            <a:avLst/>
          </a:prstGeom>
        </p:spPr>
        <p:txBody>
          <a:bodyPr lIns="0" tIns="0" rIns="0" bIns="0" rtlCol="0" anchor="t">
            <a:spAutoFit/>
          </a:bodyPr>
          <a:lstStyle/>
          <a:p>
            <a:pPr marL="582979" lvl="1" indent="-291489">
              <a:lnSpc>
                <a:spcPts val="3726"/>
              </a:lnSpc>
              <a:buFont typeface="Arial"/>
              <a:buChar char="•"/>
            </a:pPr>
            <a:r>
              <a:rPr lang="en-US" sz="2700" spc="264" dirty="0">
                <a:solidFill>
                  <a:srgbClr val="231F20"/>
                </a:solidFill>
                <a:latin typeface="DM Sans"/>
              </a:rPr>
              <a:t>Sales Performance Analysis reveals a remarkable 196.55% growth in 1997, followed by a 28.59% decrease in 1998. Despite fluctuations, the sell-through rate demonstrates consistent performance, maintaining high levels from 1996 to 1998, with rates of 63.35%, 59.22%, and 58.88% respectively."</a:t>
            </a:r>
          </a:p>
        </p:txBody>
      </p:sp>
      <p:sp>
        <p:nvSpPr>
          <p:cNvPr id="13" name="TextBox 13"/>
          <p:cNvSpPr txBox="1"/>
          <p:nvPr/>
        </p:nvSpPr>
        <p:spPr>
          <a:xfrm>
            <a:off x="8498723" y="6552336"/>
            <a:ext cx="4135657" cy="694164"/>
          </a:xfrm>
          <a:prstGeom prst="rect">
            <a:avLst/>
          </a:prstGeom>
        </p:spPr>
        <p:txBody>
          <a:bodyPr lIns="0" tIns="0" rIns="0" bIns="0" rtlCol="0" anchor="t">
            <a:spAutoFit/>
          </a:bodyPr>
          <a:lstStyle/>
          <a:p>
            <a:pPr algn="ctr">
              <a:lnSpc>
                <a:spcPts val="5632"/>
              </a:lnSpc>
            </a:pPr>
            <a:r>
              <a:rPr lang="en-US" sz="4081" spc="399" dirty="0">
                <a:solidFill>
                  <a:srgbClr val="FDFBFB"/>
                </a:solidFill>
                <a:latin typeface="DM Sans Bold"/>
              </a:rPr>
              <a:t>SALES</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489411" y="664311"/>
            <a:ext cx="6021895" cy="8876442"/>
          </a:xfrm>
          <a:custGeom>
            <a:avLst/>
            <a:gdLst/>
            <a:ahLst/>
            <a:cxnLst/>
            <a:rect l="l" t="t" r="r" b="b"/>
            <a:pathLst>
              <a:path w="6021895" h="8876442">
                <a:moveTo>
                  <a:pt x="0" y="0"/>
                </a:moveTo>
                <a:lnTo>
                  <a:pt x="6021895" y="0"/>
                </a:lnTo>
                <a:lnTo>
                  <a:pt x="6021895" y="8876442"/>
                </a:lnTo>
                <a:lnTo>
                  <a:pt x="0" y="8876442"/>
                </a:lnTo>
                <a:lnTo>
                  <a:pt x="0" y="0"/>
                </a:lnTo>
                <a:close/>
              </a:path>
            </a:pathLst>
          </a:custGeom>
          <a:blipFill>
            <a:blip r:embed="rId6"/>
            <a:stretch>
              <a:fillRect l="-42054" r="-79050"/>
            </a:stretch>
          </a:blipFill>
        </p:spPr>
      </p:sp>
      <p:sp>
        <p:nvSpPr>
          <p:cNvPr id="5" name="Freeform 5"/>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7"/>
            <a:stretch>
              <a:fillRect t="-86495"/>
            </a:stretch>
          </a:blipFill>
        </p:spPr>
      </p:sp>
      <p:grpSp>
        <p:nvGrpSpPr>
          <p:cNvPr id="6" name="Group 6"/>
          <p:cNvGrpSpPr/>
          <p:nvPr/>
        </p:nvGrpSpPr>
        <p:grpSpPr>
          <a:xfrm>
            <a:off x="8220749" y="3205532"/>
            <a:ext cx="4858949" cy="4794814"/>
            <a:chOff x="0" y="0"/>
            <a:chExt cx="1279723" cy="1262832"/>
          </a:xfrm>
        </p:grpSpPr>
        <p:sp>
          <p:nvSpPr>
            <p:cNvPr id="7" name="Freeform 7"/>
            <p:cNvSpPr/>
            <p:nvPr/>
          </p:nvSpPr>
          <p:spPr>
            <a:xfrm>
              <a:off x="0" y="0"/>
              <a:ext cx="1279723" cy="1262832"/>
            </a:xfrm>
            <a:custGeom>
              <a:avLst/>
              <a:gdLst/>
              <a:ahLst/>
              <a:cxnLst/>
              <a:rect l="l" t="t" r="r" b="b"/>
              <a:pathLst>
                <a:path w="1279723" h="1262832">
                  <a:moveTo>
                    <a:pt x="0" y="0"/>
                  </a:moveTo>
                  <a:lnTo>
                    <a:pt x="1279723" y="0"/>
                  </a:lnTo>
                  <a:lnTo>
                    <a:pt x="1279723" y="1262832"/>
                  </a:lnTo>
                  <a:lnTo>
                    <a:pt x="0" y="1262832"/>
                  </a:lnTo>
                  <a:close/>
                </a:path>
              </a:pathLst>
            </a:custGeom>
            <a:solidFill>
              <a:srgbClr val="1A1A1A"/>
            </a:solidFill>
          </p:spPr>
        </p:sp>
        <p:sp>
          <p:nvSpPr>
            <p:cNvPr id="8" name="TextBox 8"/>
            <p:cNvSpPr txBox="1"/>
            <p:nvPr/>
          </p:nvSpPr>
          <p:spPr>
            <a:xfrm>
              <a:off x="0" y="-57150"/>
              <a:ext cx="1279723" cy="1319982"/>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9" name="Freeform 9"/>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9468751" y="3671963"/>
            <a:ext cx="2345411" cy="2471218"/>
          </a:xfrm>
          <a:custGeom>
            <a:avLst/>
            <a:gdLst/>
            <a:ahLst/>
            <a:cxnLst/>
            <a:rect l="l" t="t" r="r" b="b"/>
            <a:pathLst>
              <a:path w="2345411" h="2471218">
                <a:moveTo>
                  <a:pt x="0" y="0"/>
                </a:moveTo>
                <a:lnTo>
                  <a:pt x="2345411" y="0"/>
                </a:lnTo>
                <a:lnTo>
                  <a:pt x="2345411" y="2471218"/>
                </a:lnTo>
                <a:lnTo>
                  <a:pt x="0" y="24712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784598" y="1133475"/>
            <a:ext cx="12050998" cy="962641"/>
          </a:xfrm>
          <a:prstGeom prst="rect">
            <a:avLst/>
          </a:prstGeom>
        </p:spPr>
        <p:txBody>
          <a:bodyPr lIns="0" tIns="0" rIns="0" bIns="0" rtlCol="0" anchor="t">
            <a:spAutoFit/>
          </a:bodyPr>
          <a:lstStyle/>
          <a:p>
            <a:pPr marL="0" lvl="0" indent="0">
              <a:lnSpc>
                <a:spcPts val="7383"/>
              </a:lnSpc>
            </a:pPr>
            <a:r>
              <a:rPr lang="en-US" sz="7032" spc="689" dirty="0">
                <a:solidFill>
                  <a:srgbClr val="231F20"/>
                </a:solidFill>
                <a:latin typeface="Oswald Bold"/>
              </a:rPr>
              <a:t>SALES FORECASTING</a:t>
            </a:r>
          </a:p>
        </p:txBody>
      </p:sp>
      <p:sp>
        <p:nvSpPr>
          <p:cNvPr id="12" name="TextBox 12"/>
          <p:cNvSpPr txBox="1"/>
          <p:nvPr/>
        </p:nvSpPr>
        <p:spPr>
          <a:xfrm>
            <a:off x="784598" y="3366162"/>
            <a:ext cx="7418617" cy="4416404"/>
          </a:xfrm>
          <a:prstGeom prst="rect">
            <a:avLst/>
          </a:prstGeom>
        </p:spPr>
        <p:txBody>
          <a:bodyPr lIns="0" tIns="0" rIns="0" bIns="0" rtlCol="0" anchor="t">
            <a:spAutoFit/>
          </a:bodyPr>
          <a:lstStyle/>
          <a:p>
            <a:pPr marL="684969" lvl="1" indent="-342485">
              <a:lnSpc>
                <a:spcPts val="4378"/>
              </a:lnSpc>
              <a:buFont typeface="Arial"/>
              <a:buChar char="•"/>
            </a:pPr>
            <a:r>
              <a:rPr lang="en-US" sz="3172" spc="310" dirty="0">
                <a:solidFill>
                  <a:srgbClr val="231F20"/>
                </a:solidFill>
                <a:latin typeface="DM Sans"/>
              </a:rPr>
              <a:t>Sales Forecasting Analysis until January 1, 1999, comparing ETS, linear regression, and ARIMA models, projects a sales increase to 73,010.11$, predicting stability at this level."</a:t>
            </a:r>
          </a:p>
        </p:txBody>
      </p:sp>
      <p:sp>
        <p:nvSpPr>
          <p:cNvPr id="13" name="TextBox 13"/>
          <p:cNvSpPr txBox="1"/>
          <p:nvPr/>
        </p:nvSpPr>
        <p:spPr>
          <a:xfrm>
            <a:off x="8498723" y="6667532"/>
            <a:ext cx="4135657" cy="694164"/>
          </a:xfrm>
          <a:prstGeom prst="rect">
            <a:avLst/>
          </a:prstGeom>
        </p:spPr>
        <p:txBody>
          <a:bodyPr lIns="0" tIns="0" rIns="0" bIns="0" rtlCol="0" anchor="t">
            <a:spAutoFit/>
          </a:bodyPr>
          <a:lstStyle/>
          <a:p>
            <a:pPr algn="ctr">
              <a:lnSpc>
                <a:spcPts val="5632"/>
              </a:lnSpc>
            </a:pPr>
            <a:r>
              <a:rPr lang="en-US" sz="4081" spc="399">
                <a:solidFill>
                  <a:srgbClr val="FDFBFB"/>
                </a:solidFill>
                <a:latin typeface="DM Sans Bold"/>
              </a:rPr>
              <a:t>FORECASTS</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46313" y="2860211"/>
            <a:ext cx="8097687" cy="3241963"/>
          </a:xfrm>
          <a:prstGeom prst="rect">
            <a:avLst/>
          </a:prstGeom>
        </p:spPr>
        <p:txBody>
          <a:bodyPr lIns="0" tIns="0" rIns="0" bIns="0" rtlCol="0" anchor="t">
            <a:spAutoFit/>
          </a:bodyPr>
          <a:lstStyle/>
          <a:p>
            <a:pPr marL="0" lvl="0" indent="0">
              <a:lnSpc>
                <a:spcPts val="13015"/>
              </a:lnSpc>
              <a:spcBef>
                <a:spcPct val="0"/>
              </a:spcBef>
            </a:pPr>
            <a:r>
              <a:rPr lang="en-US" sz="9431" spc="924" dirty="0">
                <a:solidFill>
                  <a:srgbClr val="231F20"/>
                </a:solidFill>
                <a:latin typeface="Oswald Bold"/>
              </a:rPr>
              <a:t>THANK'S FOR WATCHING</a:t>
            </a:r>
          </a:p>
        </p:txBody>
      </p:sp>
      <p:sp>
        <p:nvSpPr>
          <p:cNvPr id="5" name="Freeform 5"/>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inVertic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019320" y="2901697"/>
            <a:ext cx="1400485" cy="6493178"/>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spc="978" dirty="0">
                <a:solidFill>
                  <a:srgbClr val="231F20"/>
                </a:solidFill>
                <a:latin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Italics"/>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2" name="TextBox 12"/>
          <p:cNvSpPr txBox="1"/>
          <p:nvPr/>
        </p:nvSpPr>
        <p:spPr>
          <a:xfrm>
            <a:off x="5250954" y="6492957"/>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05</a:t>
            </a:r>
          </a:p>
        </p:txBody>
      </p:sp>
      <p:sp>
        <p:nvSpPr>
          <p:cNvPr id="13" name="TextBox 13"/>
          <p:cNvSpPr txBox="1"/>
          <p:nvPr/>
        </p:nvSpPr>
        <p:spPr>
          <a:xfrm>
            <a:off x="6607430" y="3333137"/>
            <a:ext cx="5790503" cy="418548"/>
          </a:xfrm>
          <a:prstGeom prst="rect">
            <a:avLst/>
          </a:prstGeom>
        </p:spPr>
        <p:txBody>
          <a:bodyPr lIns="0" tIns="0" rIns="0" bIns="0" rtlCol="0" anchor="t">
            <a:spAutoFit/>
          </a:bodyPr>
          <a:lstStyle/>
          <a:p>
            <a:pPr>
              <a:lnSpc>
                <a:spcPts val="3483"/>
              </a:lnSpc>
            </a:pPr>
            <a:r>
              <a:rPr lang="en-US" sz="2524" spc="247" dirty="0">
                <a:solidFill>
                  <a:srgbClr val="231F20"/>
                </a:solidFill>
                <a:latin typeface="DM Sans"/>
              </a:rPr>
              <a:t>ABOUT DATABASE</a:t>
            </a:r>
          </a:p>
        </p:txBody>
      </p:sp>
      <p:sp>
        <p:nvSpPr>
          <p:cNvPr id="14" name="TextBox 14"/>
          <p:cNvSpPr txBox="1"/>
          <p:nvPr/>
        </p:nvSpPr>
        <p:spPr>
          <a:xfrm>
            <a:off x="6607430" y="4127355"/>
            <a:ext cx="6076629" cy="418548"/>
          </a:xfrm>
          <a:prstGeom prst="rect">
            <a:avLst/>
          </a:prstGeom>
        </p:spPr>
        <p:txBody>
          <a:bodyPr lIns="0" tIns="0" rIns="0" bIns="0" rtlCol="0" anchor="t">
            <a:spAutoFit/>
          </a:bodyPr>
          <a:lstStyle/>
          <a:p>
            <a:pPr>
              <a:lnSpc>
                <a:spcPts val="3483"/>
              </a:lnSpc>
            </a:pPr>
            <a:r>
              <a:rPr lang="en-US" sz="2524" spc="247" dirty="0">
                <a:solidFill>
                  <a:srgbClr val="231F20"/>
                </a:solidFill>
                <a:latin typeface="DM Sans"/>
              </a:rPr>
              <a:t>PROJECT OBJECTIVES</a:t>
            </a:r>
          </a:p>
        </p:txBody>
      </p:sp>
      <p:sp>
        <p:nvSpPr>
          <p:cNvPr id="15" name="TextBox 15"/>
          <p:cNvSpPr txBox="1"/>
          <p:nvPr/>
        </p:nvSpPr>
        <p:spPr>
          <a:xfrm>
            <a:off x="6607430" y="504744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PROJECT TIMELINE</a:t>
            </a:r>
          </a:p>
        </p:txBody>
      </p:sp>
      <p:sp>
        <p:nvSpPr>
          <p:cNvPr id="16" name="TextBox 16"/>
          <p:cNvSpPr txBox="1"/>
          <p:nvPr/>
        </p:nvSpPr>
        <p:spPr>
          <a:xfrm>
            <a:off x="6607430" y="584166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PROJECT STEPS</a:t>
            </a:r>
          </a:p>
        </p:txBody>
      </p:sp>
      <p:sp>
        <p:nvSpPr>
          <p:cNvPr id="17" name="TextBox 17"/>
          <p:cNvSpPr txBox="1"/>
          <p:nvPr/>
        </p:nvSpPr>
        <p:spPr>
          <a:xfrm>
            <a:off x="6607430" y="6642507"/>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CONCLUSIONS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down)">
                                      <p:cBhvr>
                                        <p:cTn id="45" dur="500"/>
                                        <p:tgtEl>
                                          <p:spTgt spid="16"/>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down)">
                                      <p:cBhvr>
                                        <p:cTn id="53" dur="500"/>
                                        <p:tgtEl>
                                          <p:spTgt spid="17"/>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down)">
                                      <p:cBhvr>
                                        <p:cTn id="5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P spid="13" grpId="0"/>
      <p:bldP spid="14" grpId="0"/>
      <p:bldP spid="15" grpId="0"/>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sp>
      <p:grpSp>
        <p:nvGrpSpPr>
          <p:cNvPr id="7" name="Group 7"/>
          <p:cNvGrpSpPr/>
          <p:nvPr/>
        </p:nvGrpSpPr>
        <p:grpSpPr>
          <a:xfrm>
            <a:off x="1727053" y="3595943"/>
            <a:ext cx="9314027" cy="3498721"/>
            <a:chOff x="0" y="0"/>
            <a:chExt cx="3568607" cy="1340511"/>
          </a:xfrm>
        </p:grpSpPr>
        <p:sp>
          <p:nvSpPr>
            <p:cNvPr id="8" name="Freeform 8"/>
            <p:cNvSpPr/>
            <p:nvPr/>
          </p:nvSpPr>
          <p:spPr>
            <a:xfrm>
              <a:off x="0" y="0"/>
              <a:ext cx="3568607" cy="1340511"/>
            </a:xfrm>
            <a:custGeom>
              <a:avLst/>
              <a:gdLst/>
              <a:ahLst/>
              <a:cxnLst/>
              <a:rect l="l" t="t" r="r" b="b"/>
              <a:pathLst>
                <a:path w="3568607" h="1340511">
                  <a:moveTo>
                    <a:pt x="0" y="0"/>
                  </a:moveTo>
                  <a:lnTo>
                    <a:pt x="3568607" y="0"/>
                  </a:lnTo>
                  <a:lnTo>
                    <a:pt x="3568607" y="1340511"/>
                  </a:lnTo>
                  <a:lnTo>
                    <a:pt x="0" y="1340511"/>
                  </a:lnTo>
                  <a:close/>
                </a:path>
              </a:pathLst>
            </a:custGeom>
            <a:solidFill>
              <a:srgbClr val="EFEFEF"/>
            </a:solidFill>
          </p:spPr>
        </p:sp>
        <p:sp>
          <p:nvSpPr>
            <p:cNvPr id="9" name="TextBox 9"/>
            <p:cNvSpPr txBox="1"/>
            <p:nvPr/>
          </p:nvSpPr>
          <p:spPr>
            <a:xfrm>
              <a:off x="0" y="-19050"/>
              <a:ext cx="3568607" cy="1359561"/>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727053" y="3595943"/>
            <a:ext cx="2002185" cy="2146592"/>
          </a:xfrm>
          <a:custGeom>
            <a:avLst/>
            <a:gdLst/>
            <a:ahLst/>
            <a:cxnLst/>
            <a:rect l="l" t="t" r="r" b="b"/>
            <a:pathLst>
              <a:path w="2002185" h="2146592">
                <a:moveTo>
                  <a:pt x="0" y="0"/>
                </a:moveTo>
                <a:lnTo>
                  <a:pt x="2002184" y="0"/>
                </a:lnTo>
                <a:lnTo>
                  <a:pt x="2002184" y="2146592"/>
                </a:lnTo>
                <a:lnTo>
                  <a:pt x="0" y="21465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2471014" y="777038"/>
            <a:ext cx="4788286" cy="8732923"/>
          </a:xfrm>
          <a:custGeom>
            <a:avLst/>
            <a:gdLst/>
            <a:ahLst/>
            <a:cxnLst/>
            <a:rect l="l" t="t" r="r" b="b"/>
            <a:pathLst>
              <a:path w="4788286" h="8732923">
                <a:moveTo>
                  <a:pt x="0" y="0"/>
                </a:moveTo>
                <a:lnTo>
                  <a:pt x="4788286" y="0"/>
                </a:lnTo>
                <a:lnTo>
                  <a:pt x="4788286" y="8732924"/>
                </a:lnTo>
                <a:lnTo>
                  <a:pt x="0" y="8732924"/>
                </a:lnTo>
                <a:lnTo>
                  <a:pt x="0" y="0"/>
                </a:lnTo>
                <a:close/>
              </a:path>
            </a:pathLst>
          </a:custGeom>
          <a:blipFill>
            <a:blip r:embed="rId8"/>
            <a:stretch>
              <a:fillRect l="-152588" r="-71644"/>
            </a:stretch>
          </a:blipFill>
        </p:spPr>
      </p:sp>
      <p:sp>
        <p:nvSpPr>
          <p:cNvPr id="13" name="TextBox 13"/>
          <p:cNvSpPr txBox="1"/>
          <p:nvPr/>
        </p:nvSpPr>
        <p:spPr>
          <a:xfrm>
            <a:off x="1385017" y="1265896"/>
            <a:ext cx="9656063" cy="1416295"/>
          </a:xfrm>
          <a:prstGeom prst="rect">
            <a:avLst/>
          </a:prstGeom>
        </p:spPr>
        <p:txBody>
          <a:bodyPr lIns="0" tIns="0" rIns="0" bIns="0" rtlCol="0" anchor="t">
            <a:spAutoFit/>
          </a:bodyPr>
          <a:lstStyle/>
          <a:p>
            <a:pPr>
              <a:lnSpc>
                <a:spcPts val="11532"/>
              </a:lnSpc>
            </a:pPr>
            <a:r>
              <a:rPr lang="en-US" sz="8356" spc="818" dirty="0">
                <a:solidFill>
                  <a:srgbClr val="231F20"/>
                </a:solidFill>
                <a:latin typeface="Oswald Bold"/>
              </a:rPr>
              <a:t>ABOUT DATABASE</a:t>
            </a:r>
          </a:p>
        </p:txBody>
      </p:sp>
      <p:sp>
        <p:nvSpPr>
          <p:cNvPr id="14" name="TextBox 14"/>
          <p:cNvSpPr txBox="1"/>
          <p:nvPr/>
        </p:nvSpPr>
        <p:spPr>
          <a:xfrm>
            <a:off x="4257615" y="3548318"/>
            <a:ext cx="6444934" cy="3570051"/>
          </a:xfrm>
          <a:prstGeom prst="rect">
            <a:avLst/>
          </a:prstGeom>
        </p:spPr>
        <p:txBody>
          <a:bodyPr lIns="0" tIns="0" rIns="0" bIns="0" rtlCol="0" anchor="t">
            <a:spAutoFit/>
          </a:bodyPr>
          <a:lstStyle/>
          <a:p>
            <a:pPr marL="0" lvl="0" indent="0" algn="l">
              <a:lnSpc>
                <a:spcPts val="3560"/>
              </a:lnSpc>
              <a:spcBef>
                <a:spcPct val="0"/>
              </a:spcBef>
            </a:pPr>
            <a:r>
              <a:rPr lang="en-US" sz="2579" spc="252" dirty="0">
                <a:solidFill>
                  <a:srgbClr val="231F20"/>
                </a:solidFill>
                <a:latin typeface="DM Sans"/>
              </a:rPr>
              <a:t>A Microsoft sample database that highlights SQL Server and Access features. it includes all the necessary information about the features of the products for a fictitious specialized food export-import corporation called Northwind Traders.</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7" name="Group 7"/>
          <p:cNvGrpSpPr/>
          <p:nvPr/>
        </p:nvGrpSpPr>
        <p:grpSpPr>
          <a:xfrm>
            <a:off x="1774426" y="3206190"/>
            <a:ext cx="3474003" cy="647719"/>
            <a:chOff x="0" y="0"/>
            <a:chExt cx="914964" cy="170593"/>
          </a:xfrm>
        </p:grpSpPr>
        <p:sp>
          <p:nvSpPr>
            <p:cNvPr id="8" name="Freeform 8"/>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9" name="TextBox 9"/>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ea typeface="DM Sans Bold"/>
                </a:rPr>
                <a:t>Objective n° 1</a:t>
              </a:r>
            </a:p>
          </p:txBody>
        </p:sp>
      </p:grpSp>
      <p:grpSp>
        <p:nvGrpSpPr>
          <p:cNvPr id="10" name="Group 10"/>
          <p:cNvGrpSpPr/>
          <p:nvPr/>
        </p:nvGrpSpPr>
        <p:grpSpPr>
          <a:xfrm>
            <a:off x="7218805" y="3206190"/>
            <a:ext cx="3474003" cy="647719"/>
            <a:chOff x="0" y="0"/>
            <a:chExt cx="914964" cy="170593"/>
          </a:xfrm>
        </p:grpSpPr>
        <p:sp>
          <p:nvSpPr>
            <p:cNvPr id="11" name="Freeform 11"/>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2" name="TextBox 12"/>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a:solidFill>
                    <a:srgbClr val="FFFFFF"/>
                  </a:solidFill>
                  <a:latin typeface="DM Sans Bold"/>
                  <a:ea typeface="DM Sans Bold"/>
                </a:rPr>
                <a:t>Objective n° 2</a:t>
              </a:r>
            </a:p>
          </p:txBody>
        </p:sp>
      </p:grpSp>
      <p:grpSp>
        <p:nvGrpSpPr>
          <p:cNvPr id="13" name="Group 13"/>
          <p:cNvGrpSpPr/>
          <p:nvPr/>
        </p:nvGrpSpPr>
        <p:grpSpPr>
          <a:xfrm>
            <a:off x="13284209" y="3206190"/>
            <a:ext cx="3474003" cy="647719"/>
            <a:chOff x="0" y="0"/>
            <a:chExt cx="914964" cy="170593"/>
          </a:xfrm>
        </p:grpSpPr>
        <p:sp>
          <p:nvSpPr>
            <p:cNvPr id="14" name="Freeform 14"/>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sp>
        <p:sp>
          <p:nvSpPr>
            <p:cNvPr id="15" name="TextBox 15"/>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spc="29" dirty="0">
                  <a:solidFill>
                    <a:srgbClr val="FFFFFF"/>
                  </a:solidFill>
                  <a:latin typeface="DM Sans Bold"/>
                  <a:ea typeface="DM Sans Bold"/>
                </a:rPr>
                <a:t>Objective n° 3</a:t>
              </a:r>
            </a:p>
          </p:txBody>
        </p:sp>
      </p:grpSp>
      <p:sp>
        <p:nvSpPr>
          <p:cNvPr id="16" name="Freeform 16"/>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8427344" y="5903627"/>
            <a:ext cx="1433311" cy="1433311"/>
          </a:xfrm>
          <a:custGeom>
            <a:avLst/>
            <a:gdLst/>
            <a:ahLst/>
            <a:cxnLst/>
            <a:rect l="l" t="t" r="r" b="b"/>
            <a:pathLst>
              <a:path w="1433311" h="1433311">
                <a:moveTo>
                  <a:pt x="0" y="0"/>
                </a:moveTo>
                <a:lnTo>
                  <a:pt x="1433312" y="0"/>
                </a:lnTo>
                <a:lnTo>
                  <a:pt x="1433312" y="1433311"/>
                </a:lnTo>
                <a:lnTo>
                  <a:pt x="0" y="143331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p:cNvSpPr/>
          <p:nvPr/>
        </p:nvSpPr>
        <p:spPr>
          <a:xfrm>
            <a:off x="5012684" y="7835644"/>
            <a:ext cx="1233197" cy="1322141"/>
          </a:xfrm>
          <a:custGeom>
            <a:avLst/>
            <a:gdLst/>
            <a:ahLst/>
            <a:cxnLst/>
            <a:rect l="l" t="t" r="r" b="b"/>
            <a:pathLst>
              <a:path w="1233197" h="1322141">
                <a:moveTo>
                  <a:pt x="0" y="0"/>
                </a:moveTo>
                <a:lnTo>
                  <a:pt x="1233197" y="0"/>
                </a:lnTo>
                <a:lnTo>
                  <a:pt x="1233197" y="1322141"/>
                </a:lnTo>
                <a:lnTo>
                  <a:pt x="0" y="13221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0" name="Freeform 20"/>
          <p:cNvSpPr/>
          <p:nvPr/>
        </p:nvSpPr>
        <p:spPr>
          <a:xfrm>
            <a:off x="12066332" y="7864548"/>
            <a:ext cx="1274427" cy="1293237"/>
          </a:xfrm>
          <a:custGeom>
            <a:avLst/>
            <a:gdLst/>
            <a:ahLst/>
            <a:cxnLst/>
            <a:rect l="l" t="t" r="r" b="b"/>
            <a:pathLst>
              <a:path w="1274427" h="1293237">
                <a:moveTo>
                  <a:pt x="0" y="0"/>
                </a:moveTo>
                <a:lnTo>
                  <a:pt x="1274426" y="0"/>
                </a:lnTo>
                <a:lnTo>
                  <a:pt x="1274426" y="1293237"/>
                </a:lnTo>
                <a:lnTo>
                  <a:pt x="0" y="129323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1" name="TextBox 21"/>
          <p:cNvSpPr txBox="1"/>
          <p:nvPr/>
        </p:nvSpPr>
        <p:spPr>
          <a:xfrm>
            <a:off x="2887170" y="1277407"/>
            <a:ext cx="11552977" cy="1166783"/>
          </a:xfrm>
          <a:prstGeom prst="rect">
            <a:avLst/>
          </a:prstGeom>
        </p:spPr>
        <p:txBody>
          <a:bodyPr lIns="0" tIns="0" rIns="0" bIns="0" rtlCol="0" anchor="t">
            <a:spAutoFit/>
          </a:bodyPr>
          <a:lstStyle/>
          <a:p>
            <a:pPr algn="ctr">
              <a:lnSpc>
                <a:spcPts val="9587"/>
              </a:lnSpc>
            </a:pPr>
            <a:r>
              <a:rPr lang="en-US" sz="6947" spc="368" dirty="0">
                <a:solidFill>
                  <a:srgbClr val="231F20"/>
                </a:solidFill>
                <a:latin typeface="Oswald Bold"/>
              </a:rPr>
              <a:t>PROJECT OBJECTIVES</a:t>
            </a:r>
          </a:p>
        </p:txBody>
      </p:sp>
      <p:sp>
        <p:nvSpPr>
          <p:cNvPr id="22" name="TextBox 22"/>
          <p:cNvSpPr txBox="1"/>
          <p:nvPr/>
        </p:nvSpPr>
        <p:spPr>
          <a:xfrm>
            <a:off x="1830975" y="4045241"/>
            <a:ext cx="3360904" cy="2392442"/>
          </a:xfrm>
          <a:prstGeom prst="rect">
            <a:avLst/>
          </a:prstGeom>
        </p:spPr>
        <p:txBody>
          <a:bodyPr lIns="0" tIns="0" rIns="0" bIns="0" rtlCol="0" anchor="t">
            <a:spAutoFit/>
          </a:bodyPr>
          <a:lstStyle/>
          <a:p>
            <a:pPr marL="0" lvl="0" indent="0" algn="ctr">
              <a:lnSpc>
                <a:spcPts val="2774"/>
              </a:lnSpc>
              <a:spcBef>
                <a:spcPct val="0"/>
              </a:spcBef>
            </a:pPr>
            <a:r>
              <a:rPr lang="en-US" sz="2010" spc="197" dirty="0">
                <a:solidFill>
                  <a:srgbClr val="231F20"/>
                </a:solidFill>
                <a:latin typeface="DM Sans"/>
              </a:rPr>
              <a:t>Leverage SQL for robust data manipulation, extracting valuable sales insights from the database to inform strategic decisions.</a:t>
            </a:r>
          </a:p>
        </p:txBody>
      </p:sp>
      <p:sp>
        <p:nvSpPr>
          <p:cNvPr id="23" name="TextBox 23"/>
          <p:cNvSpPr txBox="1"/>
          <p:nvPr/>
        </p:nvSpPr>
        <p:spPr>
          <a:xfrm>
            <a:off x="6138875" y="4042536"/>
            <a:ext cx="6254887" cy="1020842"/>
          </a:xfrm>
          <a:prstGeom prst="rect">
            <a:avLst/>
          </a:prstGeom>
        </p:spPr>
        <p:txBody>
          <a:bodyPr lIns="0" tIns="0" rIns="0" bIns="0" rtlCol="0" anchor="t">
            <a:spAutoFit/>
          </a:bodyPr>
          <a:lstStyle/>
          <a:p>
            <a:pPr marL="0" lvl="0" indent="0" algn="ctr">
              <a:lnSpc>
                <a:spcPts val="2774"/>
              </a:lnSpc>
              <a:spcBef>
                <a:spcPct val="0"/>
              </a:spcBef>
            </a:pPr>
            <a:r>
              <a:rPr lang="en-US" sz="2010" spc="197" dirty="0">
                <a:solidFill>
                  <a:srgbClr val="231F20"/>
                </a:solidFill>
                <a:latin typeface="DM Sans"/>
              </a:rPr>
              <a:t>Utilize Python to analyze client segmentation and forecast sales using forecasting models.</a:t>
            </a:r>
          </a:p>
        </p:txBody>
      </p:sp>
      <p:sp>
        <p:nvSpPr>
          <p:cNvPr id="24" name="TextBox 24"/>
          <p:cNvSpPr txBox="1"/>
          <p:nvPr/>
        </p:nvSpPr>
        <p:spPr>
          <a:xfrm>
            <a:off x="13340758" y="4045241"/>
            <a:ext cx="3360904" cy="2735342"/>
          </a:xfrm>
          <a:prstGeom prst="rect">
            <a:avLst/>
          </a:prstGeom>
        </p:spPr>
        <p:txBody>
          <a:bodyPr lIns="0" tIns="0" rIns="0" bIns="0" rtlCol="0" anchor="t">
            <a:spAutoFit/>
          </a:bodyPr>
          <a:lstStyle/>
          <a:p>
            <a:pPr marL="0" lvl="0" indent="0" algn="ctr">
              <a:lnSpc>
                <a:spcPts val="2774"/>
              </a:lnSpc>
              <a:spcBef>
                <a:spcPct val="0"/>
              </a:spcBef>
            </a:pPr>
            <a:r>
              <a:rPr lang="en-US" sz="2010" spc="197" dirty="0">
                <a:solidFill>
                  <a:srgbClr val="231F20"/>
                </a:solidFill>
                <a:latin typeface="DM Sans"/>
              </a:rPr>
              <a:t>Develop a comprehensive Power BI dashboard, summarizing intricate sales analyses for clear visualization and actionable business intelligence.</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par>
                                <p:cTn id="14" presetID="16" presetClass="entr" presetSubtype="21"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10" presetClass="entr" presetSubtype="0"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1000"/>
                                        <p:tgtEl>
                                          <p:spTgt spid="13"/>
                                        </p:tgtEl>
                                      </p:cBhvr>
                                    </p:animEffect>
                                    <p:anim calcmode="lin" valueType="num">
                                      <p:cBhvr>
                                        <p:cTn id="45" dur="1000" fill="hold"/>
                                        <p:tgtEl>
                                          <p:spTgt spid="13"/>
                                        </p:tgtEl>
                                        <p:attrNameLst>
                                          <p:attrName>ppt_x</p:attrName>
                                        </p:attrNameLst>
                                      </p:cBhvr>
                                      <p:tavLst>
                                        <p:tav tm="0">
                                          <p:val>
                                            <p:strVal val="#ppt_x"/>
                                          </p:val>
                                        </p:tav>
                                        <p:tav tm="100000">
                                          <p:val>
                                            <p:strVal val="#ppt_x"/>
                                          </p:val>
                                        </p:tav>
                                      </p:tavLst>
                                    </p:anim>
                                    <p:anim calcmode="lin" valueType="num">
                                      <p:cBhvr>
                                        <p:cTn id="46" dur="1000" fill="hold"/>
                                        <p:tgtEl>
                                          <p:spTgt spid="13"/>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1000"/>
                                        <p:tgtEl>
                                          <p:spTgt spid="7"/>
                                        </p:tgtEl>
                                      </p:cBhvr>
                                    </p:animEffect>
                                    <p:anim calcmode="lin" valueType="num">
                                      <p:cBhvr>
                                        <p:cTn id="55" dur="1000" fill="hold"/>
                                        <p:tgtEl>
                                          <p:spTgt spid="7"/>
                                        </p:tgtEl>
                                        <p:attrNameLst>
                                          <p:attrName>ppt_x</p:attrName>
                                        </p:attrNameLst>
                                      </p:cBhvr>
                                      <p:tavLst>
                                        <p:tav tm="0">
                                          <p:val>
                                            <p:strVal val="#ppt_x"/>
                                          </p:val>
                                        </p:tav>
                                        <p:tav tm="100000">
                                          <p:val>
                                            <p:strVal val="#ppt_x"/>
                                          </p:val>
                                        </p:tav>
                                      </p:tavLst>
                                    </p:anim>
                                    <p:anim calcmode="lin" valueType="num">
                                      <p:cBhvr>
                                        <p:cTn id="5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1000"/>
                                        <p:tgtEl>
                                          <p:spTgt spid="22"/>
                                        </p:tgtEl>
                                      </p:cBhvr>
                                    </p:animEffect>
                                    <p:anim calcmode="lin" valueType="num">
                                      <p:cBhvr>
                                        <p:cTn id="62" dur="1000" fill="hold"/>
                                        <p:tgtEl>
                                          <p:spTgt spid="22"/>
                                        </p:tgtEl>
                                        <p:attrNameLst>
                                          <p:attrName>ppt_x</p:attrName>
                                        </p:attrNameLst>
                                      </p:cBhvr>
                                      <p:tavLst>
                                        <p:tav tm="0">
                                          <p:val>
                                            <p:strVal val="#ppt_x"/>
                                          </p:val>
                                        </p:tav>
                                        <p:tav tm="100000">
                                          <p:val>
                                            <p:strVal val="#ppt_x"/>
                                          </p:val>
                                        </p:tav>
                                      </p:tavLst>
                                    </p:anim>
                                    <p:anim calcmode="lin" valueType="num">
                                      <p:cBhvr>
                                        <p:cTn id="63" dur="1000" fill="hold"/>
                                        <p:tgtEl>
                                          <p:spTgt spid="22"/>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1000"/>
                                        <p:tgtEl>
                                          <p:spTgt spid="23"/>
                                        </p:tgtEl>
                                      </p:cBhvr>
                                    </p:animEffect>
                                    <p:anim calcmode="lin" valueType="num">
                                      <p:cBhvr>
                                        <p:cTn id="67" dur="1000" fill="hold"/>
                                        <p:tgtEl>
                                          <p:spTgt spid="23"/>
                                        </p:tgtEl>
                                        <p:attrNameLst>
                                          <p:attrName>ppt_x</p:attrName>
                                        </p:attrNameLst>
                                      </p:cBhvr>
                                      <p:tavLst>
                                        <p:tav tm="0">
                                          <p:val>
                                            <p:strVal val="#ppt_x"/>
                                          </p:val>
                                        </p:tav>
                                        <p:tav tm="100000">
                                          <p:val>
                                            <p:strVal val="#ppt_x"/>
                                          </p:val>
                                        </p:tav>
                                      </p:tavLst>
                                    </p:anim>
                                    <p:anim calcmode="lin" valueType="num">
                                      <p:cBhvr>
                                        <p:cTn id="68" dur="1000" fill="hold"/>
                                        <p:tgtEl>
                                          <p:spTgt spid="23"/>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1000"/>
                                        <p:tgtEl>
                                          <p:spTgt spid="24"/>
                                        </p:tgtEl>
                                      </p:cBhvr>
                                    </p:animEffect>
                                    <p:anim calcmode="lin" valueType="num">
                                      <p:cBhvr>
                                        <p:cTn id="72" dur="1000" fill="hold"/>
                                        <p:tgtEl>
                                          <p:spTgt spid="24"/>
                                        </p:tgtEl>
                                        <p:attrNameLst>
                                          <p:attrName>ppt_x</p:attrName>
                                        </p:attrNameLst>
                                      </p:cBhvr>
                                      <p:tavLst>
                                        <p:tav tm="0">
                                          <p:val>
                                            <p:strVal val="#ppt_x"/>
                                          </p:val>
                                        </p:tav>
                                        <p:tav tm="100000">
                                          <p:val>
                                            <p:strVal val="#ppt_x"/>
                                          </p:val>
                                        </p:tav>
                                      </p:tavLst>
                                    </p:anim>
                                    <p:anim calcmode="lin" valueType="num">
                                      <p:cBhvr>
                                        <p:cTn id="7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50016" y="4116318"/>
            <a:ext cx="12844940" cy="1811712"/>
          </a:xfrm>
          <a:prstGeom prst="rect">
            <a:avLst/>
          </a:prstGeom>
        </p:spPr>
        <p:txBody>
          <a:bodyPr lIns="0" tIns="0" rIns="0" bIns="0" rtlCol="0" anchor="t">
            <a:spAutoFit/>
          </a:bodyPr>
          <a:lstStyle/>
          <a:p>
            <a:pPr>
              <a:lnSpc>
                <a:spcPts val="14831"/>
              </a:lnSpc>
            </a:pPr>
            <a:r>
              <a:rPr lang="en-US" sz="10747" spc="1053" dirty="0">
                <a:solidFill>
                  <a:srgbClr val="FFFFFF"/>
                </a:solidFill>
                <a:latin typeface="Oswald Bold"/>
              </a:rPr>
              <a:t>PROJECT TIMELINE</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2779206" y="1920649"/>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035253">
            <a:off x="15331117" y="4817487"/>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a:off x="1589541" y="5472067"/>
            <a:ext cx="15108918" cy="0"/>
          </a:xfrm>
          <a:prstGeom prst="line">
            <a:avLst/>
          </a:prstGeom>
          <a:ln w="38100" cap="flat">
            <a:solidFill>
              <a:srgbClr val="000000"/>
            </a:solidFill>
            <a:prstDash val="solid"/>
            <a:headEnd type="none" w="sm" len="sm"/>
            <a:tailEnd type="none" w="sm" len="sm"/>
          </a:ln>
        </p:spPr>
      </p:sp>
      <p:grpSp>
        <p:nvGrpSpPr>
          <p:cNvPr id="6" name="Group 6"/>
          <p:cNvGrpSpPr/>
          <p:nvPr/>
        </p:nvGrpSpPr>
        <p:grpSpPr>
          <a:xfrm>
            <a:off x="3542437" y="5240576"/>
            <a:ext cx="501082" cy="50108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2779206" y="2339199"/>
            <a:ext cx="2027545" cy="1121713"/>
          </a:xfrm>
          <a:prstGeom prst="rect">
            <a:avLst/>
          </a:prstGeom>
        </p:spPr>
        <p:txBody>
          <a:bodyPr lIns="0" tIns="0" rIns="0" bIns="0" rtlCol="0" anchor="t">
            <a:spAutoFit/>
          </a:bodyPr>
          <a:lstStyle/>
          <a:p>
            <a:pPr algn="ctr">
              <a:lnSpc>
                <a:spcPts val="9141"/>
              </a:lnSpc>
            </a:pPr>
            <a:r>
              <a:rPr lang="en-US" sz="6624" spc="649" dirty="0">
                <a:solidFill>
                  <a:srgbClr val="FFFBFB"/>
                </a:solidFill>
                <a:latin typeface="DM Sans Bold"/>
              </a:rPr>
              <a:t>01</a:t>
            </a:r>
          </a:p>
        </p:txBody>
      </p:sp>
      <p:sp>
        <p:nvSpPr>
          <p:cNvPr id="10" name="Freeform 10"/>
          <p:cNvSpPr/>
          <p:nvPr/>
        </p:nvSpPr>
        <p:spPr>
          <a:xfrm>
            <a:off x="6267505"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1" name="Group 11"/>
          <p:cNvGrpSpPr/>
          <p:nvPr/>
        </p:nvGrpSpPr>
        <p:grpSpPr>
          <a:xfrm>
            <a:off x="7030737" y="5240576"/>
            <a:ext cx="501082" cy="50108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3" name="TextBox 13"/>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9758062"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5" name="Group 15"/>
          <p:cNvGrpSpPr/>
          <p:nvPr/>
        </p:nvGrpSpPr>
        <p:grpSpPr>
          <a:xfrm>
            <a:off x="10521294" y="5240576"/>
            <a:ext cx="501082" cy="50108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8" name="Freeform 18"/>
          <p:cNvSpPr/>
          <p:nvPr/>
        </p:nvSpPr>
        <p:spPr>
          <a:xfrm>
            <a:off x="13248619" y="1920649"/>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9" name="Group 19"/>
          <p:cNvGrpSpPr/>
          <p:nvPr/>
        </p:nvGrpSpPr>
        <p:grpSpPr>
          <a:xfrm>
            <a:off x="14011851" y="5240576"/>
            <a:ext cx="501082" cy="501082"/>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2" name="Freeform 22"/>
          <p:cNvSpPr/>
          <p:nvPr/>
        </p:nvSpPr>
        <p:spPr>
          <a:xfrm rot="-10799999">
            <a:off x="-2729621" y="-7074240"/>
            <a:ext cx="7835077" cy="10939025"/>
          </a:xfrm>
          <a:custGeom>
            <a:avLst/>
            <a:gdLst/>
            <a:ahLst/>
            <a:cxnLst/>
            <a:rect l="l" t="t" r="r" b="b"/>
            <a:pathLst>
              <a:path w="7835077" h="10939025">
                <a:moveTo>
                  <a:pt x="0" y="0"/>
                </a:moveTo>
                <a:lnTo>
                  <a:pt x="7835076" y="0"/>
                </a:lnTo>
                <a:lnTo>
                  <a:pt x="7835076" y="10939026"/>
                </a:lnTo>
                <a:lnTo>
                  <a:pt x="0" y="10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TextBox 23"/>
          <p:cNvSpPr txBox="1"/>
          <p:nvPr/>
        </p:nvSpPr>
        <p:spPr>
          <a:xfrm>
            <a:off x="2190716" y="6537441"/>
            <a:ext cx="3204526" cy="1263222"/>
          </a:xfrm>
          <a:prstGeom prst="rect">
            <a:avLst/>
          </a:prstGeom>
        </p:spPr>
        <p:txBody>
          <a:bodyPr lIns="0" tIns="0" rIns="0" bIns="0" rtlCol="0" anchor="t">
            <a:spAutoFit/>
          </a:bodyPr>
          <a:lstStyle/>
          <a:p>
            <a:pPr algn="ctr">
              <a:lnSpc>
                <a:spcPts val="2545"/>
              </a:lnSpc>
            </a:pPr>
            <a:r>
              <a:rPr lang="en-US" sz="1844" spc="180" dirty="0">
                <a:solidFill>
                  <a:srgbClr val="231F20"/>
                </a:solidFill>
                <a:latin typeface="DM Sans"/>
              </a:rPr>
              <a:t>Utilize SQL for comprehensive data understanding and analysis.</a:t>
            </a:r>
          </a:p>
        </p:txBody>
      </p:sp>
      <p:sp>
        <p:nvSpPr>
          <p:cNvPr id="24" name="TextBox 24"/>
          <p:cNvSpPr txBox="1"/>
          <p:nvPr/>
        </p:nvSpPr>
        <p:spPr>
          <a:xfrm>
            <a:off x="2059451" y="5941547"/>
            <a:ext cx="3467055" cy="484899"/>
          </a:xfrm>
          <a:prstGeom prst="rect">
            <a:avLst/>
          </a:prstGeom>
        </p:spPr>
        <p:txBody>
          <a:bodyPr lIns="0" tIns="0" rIns="0" bIns="0" rtlCol="0" anchor="t">
            <a:spAutoFit/>
          </a:bodyPr>
          <a:lstStyle/>
          <a:p>
            <a:pPr algn="ctr">
              <a:lnSpc>
                <a:spcPts val="4073"/>
              </a:lnSpc>
            </a:pPr>
            <a:r>
              <a:rPr lang="en-US" sz="2951" spc="289" dirty="0">
                <a:solidFill>
                  <a:srgbClr val="231F20"/>
                </a:solidFill>
                <a:latin typeface="DM Sans Bold"/>
              </a:rPr>
              <a:t>1/12/2023</a:t>
            </a:r>
          </a:p>
        </p:txBody>
      </p:sp>
      <p:sp>
        <p:nvSpPr>
          <p:cNvPr id="25" name="TextBox 25"/>
          <p:cNvSpPr txBox="1"/>
          <p:nvPr/>
        </p:nvSpPr>
        <p:spPr>
          <a:xfrm>
            <a:off x="6267505" y="2339199"/>
            <a:ext cx="2027545" cy="1121713"/>
          </a:xfrm>
          <a:prstGeom prst="rect">
            <a:avLst/>
          </a:prstGeom>
        </p:spPr>
        <p:txBody>
          <a:bodyPr lIns="0" tIns="0" rIns="0" bIns="0" rtlCol="0" anchor="t">
            <a:spAutoFit/>
          </a:bodyPr>
          <a:lstStyle/>
          <a:p>
            <a:pPr algn="ctr">
              <a:lnSpc>
                <a:spcPts val="9141"/>
              </a:lnSpc>
            </a:pPr>
            <a:r>
              <a:rPr lang="en-US" sz="6624" spc="649" dirty="0">
                <a:solidFill>
                  <a:srgbClr val="FFFBFB"/>
                </a:solidFill>
                <a:latin typeface="DM Sans Bold"/>
              </a:rPr>
              <a:t>02</a:t>
            </a:r>
          </a:p>
        </p:txBody>
      </p:sp>
      <p:sp>
        <p:nvSpPr>
          <p:cNvPr id="26" name="TextBox 26"/>
          <p:cNvSpPr txBox="1"/>
          <p:nvPr/>
        </p:nvSpPr>
        <p:spPr>
          <a:xfrm>
            <a:off x="9758062" y="2339199"/>
            <a:ext cx="2027545" cy="1121713"/>
          </a:xfrm>
          <a:prstGeom prst="rect">
            <a:avLst/>
          </a:prstGeom>
        </p:spPr>
        <p:txBody>
          <a:bodyPr lIns="0" tIns="0" rIns="0" bIns="0" rtlCol="0" anchor="t">
            <a:spAutoFit/>
          </a:bodyPr>
          <a:lstStyle/>
          <a:p>
            <a:pPr algn="ctr">
              <a:lnSpc>
                <a:spcPts val="9141"/>
              </a:lnSpc>
            </a:pPr>
            <a:r>
              <a:rPr lang="en-US" sz="6624" spc="649" dirty="0">
                <a:solidFill>
                  <a:srgbClr val="FFFBFB"/>
                </a:solidFill>
                <a:latin typeface="DM Sans Bold"/>
              </a:rPr>
              <a:t>03</a:t>
            </a:r>
          </a:p>
        </p:txBody>
      </p:sp>
      <p:sp>
        <p:nvSpPr>
          <p:cNvPr id="27" name="TextBox 27"/>
          <p:cNvSpPr txBox="1"/>
          <p:nvPr/>
        </p:nvSpPr>
        <p:spPr>
          <a:xfrm>
            <a:off x="13248619" y="2339199"/>
            <a:ext cx="2027545" cy="1121713"/>
          </a:xfrm>
          <a:prstGeom prst="rect">
            <a:avLst/>
          </a:prstGeom>
        </p:spPr>
        <p:txBody>
          <a:bodyPr lIns="0" tIns="0" rIns="0" bIns="0" rtlCol="0" anchor="t">
            <a:spAutoFit/>
          </a:bodyPr>
          <a:lstStyle/>
          <a:p>
            <a:pPr algn="ctr">
              <a:lnSpc>
                <a:spcPts val="9141"/>
              </a:lnSpc>
            </a:pPr>
            <a:r>
              <a:rPr lang="en-US" sz="6624" spc="649" dirty="0">
                <a:solidFill>
                  <a:srgbClr val="FFFBFB"/>
                </a:solidFill>
                <a:latin typeface="DM Sans Bold"/>
              </a:rPr>
              <a:t>04</a:t>
            </a:r>
          </a:p>
        </p:txBody>
      </p:sp>
      <p:sp>
        <p:nvSpPr>
          <p:cNvPr id="28" name="TextBox 28"/>
          <p:cNvSpPr txBox="1"/>
          <p:nvPr/>
        </p:nvSpPr>
        <p:spPr>
          <a:xfrm>
            <a:off x="5395241" y="6527916"/>
            <a:ext cx="4079047" cy="1203371"/>
          </a:xfrm>
          <a:prstGeom prst="rect">
            <a:avLst/>
          </a:prstGeom>
        </p:spPr>
        <p:txBody>
          <a:bodyPr lIns="0" tIns="0" rIns="0" bIns="0" rtlCol="0" anchor="t">
            <a:spAutoFit/>
          </a:bodyPr>
          <a:lstStyle/>
          <a:p>
            <a:pPr algn="ctr">
              <a:lnSpc>
                <a:spcPts val="3239"/>
              </a:lnSpc>
            </a:pPr>
            <a:r>
              <a:rPr lang="en-US" sz="2347" spc="230">
                <a:solidFill>
                  <a:srgbClr val="231F20"/>
                </a:solidFill>
                <a:latin typeface="DM Sans"/>
              </a:rPr>
              <a:t>Employ Python for business forecasting analysis.</a:t>
            </a:r>
          </a:p>
        </p:txBody>
      </p:sp>
      <p:sp>
        <p:nvSpPr>
          <p:cNvPr id="29" name="TextBox 29"/>
          <p:cNvSpPr txBox="1"/>
          <p:nvPr/>
        </p:nvSpPr>
        <p:spPr>
          <a:xfrm>
            <a:off x="8926721" y="6518391"/>
            <a:ext cx="4321898" cy="1282272"/>
          </a:xfrm>
          <a:prstGeom prst="rect">
            <a:avLst/>
          </a:prstGeom>
        </p:spPr>
        <p:txBody>
          <a:bodyPr lIns="0" tIns="0" rIns="0" bIns="0" rtlCol="0" anchor="t">
            <a:spAutoFit/>
          </a:bodyPr>
          <a:lstStyle/>
          <a:p>
            <a:pPr algn="ctr">
              <a:lnSpc>
                <a:spcPts val="3432"/>
              </a:lnSpc>
            </a:pPr>
            <a:r>
              <a:rPr lang="en-US" sz="2487" spc="243">
                <a:solidFill>
                  <a:srgbClr val="231F20"/>
                </a:solidFill>
                <a:latin typeface="DM Sans"/>
              </a:rPr>
              <a:t>Develop a Power BI dashboard for data visualization.</a:t>
            </a:r>
          </a:p>
        </p:txBody>
      </p:sp>
      <p:sp>
        <p:nvSpPr>
          <p:cNvPr id="30" name="TextBox 30"/>
          <p:cNvSpPr txBox="1"/>
          <p:nvPr/>
        </p:nvSpPr>
        <p:spPr>
          <a:xfrm>
            <a:off x="9380279" y="5941547"/>
            <a:ext cx="2709833" cy="484899"/>
          </a:xfrm>
          <a:prstGeom prst="rect">
            <a:avLst/>
          </a:prstGeom>
        </p:spPr>
        <p:txBody>
          <a:bodyPr lIns="0" tIns="0" rIns="0" bIns="0" rtlCol="0" anchor="t">
            <a:spAutoFit/>
          </a:bodyPr>
          <a:lstStyle/>
          <a:p>
            <a:pPr algn="ctr">
              <a:lnSpc>
                <a:spcPts val="4073"/>
              </a:lnSpc>
            </a:pPr>
            <a:r>
              <a:rPr lang="en-US" sz="2951" spc="289" dirty="0">
                <a:solidFill>
                  <a:srgbClr val="231F20"/>
                </a:solidFill>
                <a:latin typeface="DM Sans Bold"/>
              </a:rPr>
              <a:t>25/12/2023</a:t>
            </a:r>
          </a:p>
        </p:txBody>
      </p:sp>
      <p:sp>
        <p:nvSpPr>
          <p:cNvPr id="31" name="TextBox 31"/>
          <p:cNvSpPr txBox="1"/>
          <p:nvPr/>
        </p:nvSpPr>
        <p:spPr>
          <a:xfrm>
            <a:off x="12945598" y="6527916"/>
            <a:ext cx="3204526" cy="1658621"/>
          </a:xfrm>
          <a:prstGeom prst="rect">
            <a:avLst/>
          </a:prstGeom>
        </p:spPr>
        <p:txBody>
          <a:bodyPr lIns="0" tIns="0" rIns="0" bIns="0" rtlCol="0" anchor="t">
            <a:spAutoFit/>
          </a:bodyPr>
          <a:lstStyle/>
          <a:p>
            <a:pPr algn="ctr">
              <a:lnSpc>
                <a:spcPts val="3373"/>
              </a:lnSpc>
            </a:pPr>
            <a:r>
              <a:rPr lang="en-US" sz="2444" spc="239" dirty="0">
                <a:solidFill>
                  <a:srgbClr val="231F20"/>
                </a:solidFill>
                <a:latin typeface="DM Sans"/>
              </a:rPr>
              <a:t>Display the final version of project on my portfolio for wider visibility</a:t>
            </a:r>
          </a:p>
        </p:txBody>
      </p:sp>
      <p:sp>
        <p:nvSpPr>
          <p:cNvPr id="32" name="TextBox 32"/>
          <p:cNvSpPr txBox="1"/>
          <p:nvPr/>
        </p:nvSpPr>
        <p:spPr>
          <a:xfrm>
            <a:off x="12870836" y="5942960"/>
            <a:ext cx="2709833" cy="999170"/>
          </a:xfrm>
          <a:prstGeom prst="rect">
            <a:avLst/>
          </a:prstGeom>
        </p:spPr>
        <p:txBody>
          <a:bodyPr lIns="0" tIns="0" rIns="0" bIns="0" rtlCol="0" anchor="t">
            <a:spAutoFit/>
          </a:bodyPr>
          <a:lstStyle/>
          <a:p>
            <a:pPr algn="ctr">
              <a:lnSpc>
                <a:spcPts val="4073"/>
              </a:lnSpc>
            </a:pPr>
            <a:r>
              <a:rPr lang="en-US" sz="2951" spc="289" dirty="0">
                <a:solidFill>
                  <a:srgbClr val="231F20"/>
                </a:solidFill>
                <a:latin typeface="DM Sans Bold"/>
              </a:rPr>
              <a:t>09/01/2024</a:t>
            </a:r>
          </a:p>
          <a:p>
            <a:pPr algn="ctr">
              <a:lnSpc>
                <a:spcPts val="4073"/>
              </a:lnSpc>
            </a:pPr>
            <a:endParaRPr lang="en-US" sz="2951" spc="289" dirty="0">
              <a:solidFill>
                <a:srgbClr val="231F20"/>
              </a:solidFill>
              <a:latin typeface="DM Sans Bold"/>
            </a:endParaRPr>
          </a:p>
        </p:txBody>
      </p:sp>
      <p:sp>
        <p:nvSpPr>
          <p:cNvPr id="33" name="TextBox 33"/>
          <p:cNvSpPr txBox="1"/>
          <p:nvPr/>
        </p:nvSpPr>
        <p:spPr>
          <a:xfrm>
            <a:off x="5416486" y="5941547"/>
            <a:ext cx="3467055" cy="484899"/>
          </a:xfrm>
          <a:prstGeom prst="rect">
            <a:avLst/>
          </a:prstGeom>
        </p:spPr>
        <p:txBody>
          <a:bodyPr lIns="0" tIns="0" rIns="0" bIns="0" rtlCol="0" anchor="t">
            <a:spAutoFit/>
          </a:bodyPr>
          <a:lstStyle/>
          <a:p>
            <a:pPr algn="ctr">
              <a:lnSpc>
                <a:spcPts val="4073"/>
              </a:lnSpc>
            </a:pPr>
            <a:r>
              <a:rPr lang="en-US" sz="2951" spc="289" dirty="0">
                <a:solidFill>
                  <a:srgbClr val="231F20"/>
                </a:solidFill>
                <a:latin typeface="DM Sans Bold"/>
              </a:rPr>
              <a:t>15/12/2023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3"/>
                                        </p:tgtEl>
                                        <p:attrNameLst>
                                          <p:attrName>style.visibility</p:attrName>
                                        </p:attrNameLst>
                                      </p:cBhvr>
                                      <p:to>
                                        <p:strVal val="visible"/>
                                      </p:to>
                                    </p:set>
                                    <p:anim calcmode="lin" valueType="num">
                                      <p:cBhvr additive="base">
                                        <p:cTn id="50" dur="500" fill="hold"/>
                                        <p:tgtEl>
                                          <p:spTgt spid="33"/>
                                        </p:tgtEl>
                                        <p:attrNameLst>
                                          <p:attrName>ppt_x</p:attrName>
                                        </p:attrNameLst>
                                      </p:cBhvr>
                                      <p:tavLst>
                                        <p:tav tm="0">
                                          <p:val>
                                            <p:strVal val="#ppt_x"/>
                                          </p:val>
                                        </p:tav>
                                        <p:tav tm="100000">
                                          <p:val>
                                            <p:strVal val="#ppt_x"/>
                                          </p:val>
                                        </p:tav>
                                      </p:tavLst>
                                    </p:anim>
                                    <p:anim calcmode="lin" valueType="num">
                                      <p:cBhvr additive="base">
                                        <p:cTn id="51" dur="500" fill="hold"/>
                                        <p:tgtEl>
                                          <p:spTgt spid="33"/>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ppt_x"/>
                                          </p:val>
                                        </p:tav>
                                        <p:tav tm="100000">
                                          <p:val>
                                            <p:strVal val="#ppt_x"/>
                                          </p:val>
                                        </p:tav>
                                      </p:tavLst>
                                    </p:anim>
                                    <p:anim calcmode="lin" valueType="num">
                                      <p:cBhvr additive="base">
                                        <p:cTn id="5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fade">
                                      <p:cBhvr>
                                        <p:cTn id="70" dur="500"/>
                                        <p:tgtEl>
                                          <p:spTgt spid="26"/>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fill="hold"/>
                                        <p:tgtEl>
                                          <p:spTgt spid="30"/>
                                        </p:tgtEl>
                                        <p:attrNameLst>
                                          <p:attrName>ppt_x</p:attrName>
                                        </p:attrNameLst>
                                      </p:cBhvr>
                                      <p:tavLst>
                                        <p:tav tm="0">
                                          <p:val>
                                            <p:strVal val="#ppt_x"/>
                                          </p:val>
                                        </p:tav>
                                        <p:tav tm="100000">
                                          <p:val>
                                            <p:strVal val="#ppt_x"/>
                                          </p:val>
                                        </p:tav>
                                      </p:tavLst>
                                    </p:anim>
                                    <p:anim calcmode="lin" valueType="num">
                                      <p:cBhvr additive="base">
                                        <p:cTn id="76" dur="500" fill="hold"/>
                                        <p:tgtEl>
                                          <p:spTgt spid="3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additive="base">
                                        <p:cTn id="79" dur="500" fill="hold"/>
                                        <p:tgtEl>
                                          <p:spTgt spid="29"/>
                                        </p:tgtEl>
                                        <p:attrNameLst>
                                          <p:attrName>ppt_x</p:attrName>
                                        </p:attrNameLst>
                                      </p:cBhvr>
                                      <p:tavLst>
                                        <p:tav tm="0">
                                          <p:val>
                                            <p:strVal val="#ppt_x"/>
                                          </p:val>
                                        </p:tav>
                                        <p:tav tm="100000">
                                          <p:val>
                                            <p:strVal val="#ppt_x"/>
                                          </p:val>
                                        </p:tav>
                                      </p:tavLst>
                                    </p:anim>
                                    <p:anim calcmode="lin" valueType="num">
                                      <p:cBhvr additive="base">
                                        <p:cTn id="8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500"/>
                                        <p:tgtEl>
                                          <p:spTgt spid="19"/>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fade">
                                      <p:cBhvr>
                                        <p:cTn id="90" dur="500"/>
                                        <p:tgtEl>
                                          <p:spTgt spid="18"/>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fade">
                                      <p:cBhvr>
                                        <p:cTn id="95" dur="500"/>
                                        <p:tgtEl>
                                          <p:spTgt spid="27"/>
                                        </p:tgtEl>
                                      </p:cBhvr>
                                    </p:animEffect>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 calcmode="lin" valueType="num">
                                      <p:cBhvr additive="base">
                                        <p:cTn id="100" dur="500" fill="hold"/>
                                        <p:tgtEl>
                                          <p:spTgt spid="31"/>
                                        </p:tgtEl>
                                        <p:attrNameLst>
                                          <p:attrName>ppt_x</p:attrName>
                                        </p:attrNameLst>
                                      </p:cBhvr>
                                      <p:tavLst>
                                        <p:tav tm="0">
                                          <p:val>
                                            <p:strVal val="#ppt_x"/>
                                          </p:val>
                                        </p:tav>
                                        <p:tav tm="100000">
                                          <p:val>
                                            <p:strVal val="#ppt_x"/>
                                          </p:val>
                                        </p:tav>
                                      </p:tavLst>
                                    </p:anim>
                                    <p:anim calcmode="lin" valueType="num">
                                      <p:cBhvr additive="base">
                                        <p:cTn id="101" dur="500" fill="hold"/>
                                        <p:tgtEl>
                                          <p:spTgt spid="31"/>
                                        </p:tgtEl>
                                        <p:attrNameLst>
                                          <p:attrName>ppt_y</p:attrName>
                                        </p:attrNameLst>
                                      </p:cBhvr>
                                      <p:tavLst>
                                        <p:tav tm="0">
                                          <p:val>
                                            <p:strVal val="1+#ppt_h/2"/>
                                          </p:val>
                                        </p:tav>
                                        <p:tav tm="100000">
                                          <p:val>
                                            <p:strVal val="#ppt_y"/>
                                          </p:val>
                                        </p:tav>
                                      </p:tavLst>
                                    </p:anim>
                                  </p:childTnLst>
                                </p:cTn>
                              </p:par>
                              <p:par>
                                <p:cTn id="102" presetID="2" presetClass="entr" presetSubtype="4" fill="hold" grpId="0" nodeType="withEffect">
                                  <p:stCondLst>
                                    <p:cond delay="0"/>
                                  </p:stCondLst>
                                  <p:childTnLst>
                                    <p:set>
                                      <p:cBhvr>
                                        <p:cTn id="103" dur="1" fill="hold">
                                          <p:stCondLst>
                                            <p:cond delay="0"/>
                                          </p:stCondLst>
                                        </p:cTn>
                                        <p:tgtEl>
                                          <p:spTgt spid="32"/>
                                        </p:tgtEl>
                                        <p:attrNameLst>
                                          <p:attrName>style.visibility</p:attrName>
                                        </p:attrNameLst>
                                      </p:cBhvr>
                                      <p:to>
                                        <p:strVal val="visible"/>
                                      </p:to>
                                    </p:set>
                                    <p:anim calcmode="lin" valueType="num">
                                      <p:cBhvr additive="base">
                                        <p:cTn id="104" dur="500" fill="hold"/>
                                        <p:tgtEl>
                                          <p:spTgt spid="32"/>
                                        </p:tgtEl>
                                        <p:attrNameLst>
                                          <p:attrName>ppt_x</p:attrName>
                                        </p:attrNameLst>
                                      </p:cBhvr>
                                      <p:tavLst>
                                        <p:tav tm="0">
                                          <p:val>
                                            <p:strVal val="#ppt_x"/>
                                          </p:val>
                                        </p:tav>
                                        <p:tav tm="100000">
                                          <p:val>
                                            <p:strVal val="#ppt_x"/>
                                          </p:val>
                                        </p:tav>
                                      </p:tavLst>
                                    </p:anim>
                                    <p:anim calcmode="lin" valueType="num">
                                      <p:cBhvr additive="base">
                                        <p:cTn id="10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3" grpId="0"/>
      <p:bldP spid="24" grpId="0"/>
      <p:bldP spid="25" grpId="0"/>
      <p:bldP spid="26" grpId="0"/>
      <p:bldP spid="27" grpId="0"/>
      <p:bldP spid="28" grpId="0"/>
      <p:bldP spid="29" grpId="0"/>
      <p:bldP spid="30" grpId="0"/>
      <p:bldP spid="31" grpId="0"/>
      <p:bldP spid="32" grpId="0"/>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50016" y="4116318"/>
            <a:ext cx="12844940" cy="1811712"/>
          </a:xfrm>
          <a:prstGeom prst="rect">
            <a:avLst/>
          </a:prstGeom>
        </p:spPr>
        <p:txBody>
          <a:bodyPr lIns="0" tIns="0" rIns="0" bIns="0" rtlCol="0" anchor="t">
            <a:spAutoFit/>
          </a:bodyPr>
          <a:lstStyle/>
          <a:p>
            <a:pPr>
              <a:lnSpc>
                <a:spcPts val="14831"/>
              </a:lnSpc>
            </a:pPr>
            <a:r>
              <a:rPr lang="en-US" sz="10747" spc="1053" dirty="0">
                <a:solidFill>
                  <a:srgbClr val="FFFFFF"/>
                </a:solidFill>
                <a:latin typeface="Oswald Bold"/>
              </a:rPr>
              <a:t>PROJECT STEPS</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413303" y="3699913"/>
            <a:ext cx="2578727" cy="1432874"/>
            <a:chOff x="0" y="0"/>
            <a:chExt cx="4159440" cy="2311200"/>
          </a:xfrm>
        </p:grpSpPr>
        <p:sp>
          <p:nvSpPr>
            <p:cNvPr id="4" name="Freeform 4"/>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sp>
      </p:grpSp>
      <p:grpSp>
        <p:nvGrpSpPr>
          <p:cNvPr id="5" name="Group 5"/>
          <p:cNvGrpSpPr/>
          <p:nvPr/>
        </p:nvGrpSpPr>
        <p:grpSpPr>
          <a:xfrm>
            <a:off x="1514184" y="4098975"/>
            <a:ext cx="2087711" cy="2089050"/>
            <a:chOff x="0" y="0"/>
            <a:chExt cx="3367440" cy="3369600"/>
          </a:xfrm>
        </p:grpSpPr>
        <p:sp>
          <p:nvSpPr>
            <p:cNvPr id="6" name="Freeform 6"/>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grpSp>
        <p:nvGrpSpPr>
          <p:cNvPr id="7" name="Group 7"/>
          <p:cNvGrpSpPr/>
          <p:nvPr/>
        </p:nvGrpSpPr>
        <p:grpSpPr>
          <a:xfrm>
            <a:off x="3988013" y="4097636"/>
            <a:ext cx="2088157" cy="2086818"/>
            <a:chOff x="0" y="0"/>
            <a:chExt cx="3368160" cy="3366000"/>
          </a:xfrm>
        </p:grpSpPr>
        <p:sp>
          <p:nvSpPr>
            <p:cNvPr id="8" name="Freeform 8"/>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grpSp>
        <p:nvGrpSpPr>
          <p:cNvPr id="9" name="Group 9"/>
          <p:cNvGrpSpPr/>
          <p:nvPr/>
        </p:nvGrpSpPr>
        <p:grpSpPr>
          <a:xfrm>
            <a:off x="3873740" y="5103326"/>
            <a:ext cx="2582745" cy="1431089"/>
            <a:chOff x="0" y="0"/>
            <a:chExt cx="4165920" cy="2308320"/>
          </a:xfrm>
        </p:grpSpPr>
        <p:sp>
          <p:nvSpPr>
            <p:cNvPr id="10" name="Freeform 10"/>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000000">
                    <a:alpha val="100000"/>
                  </a:srgbClr>
                </a:gs>
                <a:gs pos="100000">
                  <a:srgbClr val="555555">
                    <a:alpha val="100000"/>
                  </a:srgbClr>
                </a:gs>
              </a:gsLst>
              <a:lin ang="0"/>
            </a:gradFill>
          </p:spPr>
        </p:sp>
      </p:grpSp>
      <p:grpSp>
        <p:nvGrpSpPr>
          <p:cNvPr id="11" name="Group 11"/>
          <p:cNvGrpSpPr/>
          <p:nvPr/>
        </p:nvGrpSpPr>
        <p:grpSpPr>
          <a:xfrm>
            <a:off x="6713659" y="3726249"/>
            <a:ext cx="2578727" cy="1432874"/>
            <a:chOff x="0" y="0"/>
            <a:chExt cx="4159440" cy="2311200"/>
          </a:xfrm>
        </p:grpSpPr>
        <p:sp>
          <p:nvSpPr>
            <p:cNvPr id="12" name="Freeform 12"/>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sp>
      </p:grpSp>
      <p:grpSp>
        <p:nvGrpSpPr>
          <p:cNvPr id="13" name="Group 13"/>
          <p:cNvGrpSpPr/>
          <p:nvPr/>
        </p:nvGrpSpPr>
        <p:grpSpPr>
          <a:xfrm>
            <a:off x="6814541" y="4125311"/>
            <a:ext cx="2087711" cy="2089050"/>
            <a:chOff x="0" y="0"/>
            <a:chExt cx="3367440" cy="3369600"/>
          </a:xfrm>
        </p:grpSpPr>
        <p:sp>
          <p:nvSpPr>
            <p:cNvPr id="14" name="Freeform 14"/>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grpSp>
        <p:nvGrpSpPr>
          <p:cNvPr id="15" name="Group 15"/>
          <p:cNvGrpSpPr/>
          <p:nvPr/>
        </p:nvGrpSpPr>
        <p:grpSpPr>
          <a:xfrm>
            <a:off x="9288369" y="4123972"/>
            <a:ext cx="2088157" cy="2086818"/>
            <a:chOff x="0" y="0"/>
            <a:chExt cx="3368160" cy="3366000"/>
          </a:xfrm>
        </p:grpSpPr>
        <p:sp>
          <p:nvSpPr>
            <p:cNvPr id="16" name="Freeform 16"/>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grpSp>
        <p:nvGrpSpPr>
          <p:cNvPr id="17" name="Group 17"/>
          <p:cNvGrpSpPr/>
          <p:nvPr/>
        </p:nvGrpSpPr>
        <p:grpSpPr>
          <a:xfrm>
            <a:off x="9174096" y="5129662"/>
            <a:ext cx="2582745" cy="1431089"/>
            <a:chOff x="0" y="0"/>
            <a:chExt cx="4165920" cy="2308320"/>
          </a:xfrm>
        </p:grpSpPr>
        <p:sp>
          <p:nvSpPr>
            <p:cNvPr id="18" name="Freeform 18"/>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000000">
                    <a:alpha val="100000"/>
                  </a:srgbClr>
                </a:gs>
                <a:gs pos="100000">
                  <a:srgbClr val="555555">
                    <a:alpha val="100000"/>
                  </a:srgbClr>
                </a:gs>
              </a:gsLst>
              <a:lin ang="0"/>
            </a:gradFill>
          </p:spPr>
        </p:sp>
      </p:grpSp>
      <p:grpSp>
        <p:nvGrpSpPr>
          <p:cNvPr id="19" name="Group 19"/>
          <p:cNvGrpSpPr/>
          <p:nvPr/>
        </p:nvGrpSpPr>
        <p:grpSpPr>
          <a:xfrm>
            <a:off x="12014016" y="3722678"/>
            <a:ext cx="2578727" cy="1432874"/>
            <a:chOff x="0" y="0"/>
            <a:chExt cx="4159440" cy="2311200"/>
          </a:xfrm>
        </p:grpSpPr>
        <p:sp>
          <p:nvSpPr>
            <p:cNvPr id="20" name="Freeform 20"/>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sp>
      </p:grpSp>
      <p:grpSp>
        <p:nvGrpSpPr>
          <p:cNvPr id="21" name="Group 21"/>
          <p:cNvGrpSpPr/>
          <p:nvPr/>
        </p:nvGrpSpPr>
        <p:grpSpPr>
          <a:xfrm>
            <a:off x="12114897" y="4121740"/>
            <a:ext cx="2087711" cy="2089050"/>
            <a:chOff x="0" y="0"/>
            <a:chExt cx="3367440" cy="3369600"/>
          </a:xfrm>
        </p:grpSpPr>
        <p:sp>
          <p:nvSpPr>
            <p:cNvPr id="22" name="Freeform 22"/>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sp>
      </p:grpSp>
      <p:grpSp>
        <p:nvGrpSpPr>
          <p:cNvPr id="23" name="Group 23"/>
          <p:cNvGrpSpPr/>
          <p:nvPr/>
        </p:nvGrpSpPr>
        <p:grpSpPr>
          <a:xfrm>
            <a:off x="14588726" y="4120401"/>
            <a:ext cx="2088157" cy="2086818"/>
            <a:chOff x="0" y="0"/>
            <a:chExt cx="3368160" cy="3366000"/>
          </a:xfrm>
        </p:grpSpPr>
        <p:sp>
          <p:nvSpPr>
            <p:cNvPr id="24" name="Freeform 24"/>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sp>
      </p:grpSp>
      <p:sp>
        <p:nvSpPr>
          <p:cNvPr id="25" name="Freeform 25"/>
          <p:cNvSpPr/>
          <p:nvPr/>
        </p:nvSpPr>
        <p:spPr>
          <a:xfrm>
            <a:off x="9775079" y="4613534"/>
            <a:ext cx="1276912" cy="1091179"/>
          </a:xfrm>
          <a:custGeom>
            <a:avLst/>
            <a:gdLst/>
            <a:ahLst/>
            <a:cxnLst/>
            <a:rect l="l" t="t" r="r" b="b"/>
            <a:pathLst>
              <a:path w="1276912" h="1091179">
                <a:moveTo>
                  <a:pt x="0" y="0"/>
                </a:moveTo>
                <a:lnTo>
                  <a:pt x="1276912" y="0"/>
                </a:lnTo>
                <a:lnTo>
                  <a:pt x="1276912" y="1091179"/>
                </a:lnTo>
                <a:lnTo>
                  <a:pt x="0" y="10911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5164243" y="4675888"/>
            <a:ext cx="926844" cy="1084604"/>
          </a:xfrm>
          <a:custGeom>
            <a:avLst/>
            <a:gdLst/>
            <a:ahLst/>
            <a:cxnLst/>
            <a:rect l="l" t="t" r="r" b="b"/>
            <a:pathLst>
              <a:path w="926844" h="1084604">
                <a:moveTo>
                  <a:pt x="0" y="0"/>
                </a:moveTo>
                <a:lnTo>
                  <a:pt x="926844" y="0"/>
                </a:lnTo>
                <a:lnTo>
                  <a:pt x="926844" y="1084604"/>
                </a:lnTo>
                <a:lnTo>
                  <a:pt x="0" y="10846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a:off x="1905926" y="4456266"/>
            <a:ext cx="1304227" cy="1304227"/>
          </a:xfrm>
          <a:custGeom>
            <a:avLst/>
            <a:gdLst/>
            <a:ahLst/>
            <a:cxnLst/>
            <a:rect l="l" t="t" r="r" b="b"/>
            <a:pathLst>
              <a:path w="1304227" h="1304227">
                <a:moveTo>
                  <a:pt x="0" y="0"/>
                </a:moveTo>
                <a:lnTo>
                  <a:pt x="1304227" y="0"/>
                </a:lnTo>
                <a:lnTo>
                  <a:pt x="1304227" y="1304226"/>
                </a:lnTo>
                <a:lnTo>
                  <a:pt x="0" y="13042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Freeform 28"/>
          <p:cNvSpPr/>
          <p:nvPr/>
        </p:nvSpPr>
        <p:spPr>
          <a:xfrm>
            <a:off x="4404352" y="4515761"/>
            <a:ext cx="1255479" cy="1255479"/>
          </a:xfrm>
          <a:custGeom>
            <a:avLst/>
            <a:gdLst/>
            <a:ahLst/>
            <a:cxnLst/>
            <a:rect l="l" t="t" r="r" b="b"/>
            <a:pathLst>
              <a:path w="1255479" h="1255479">
                <a:moveTo>
                  <a:pt x="0" y="0"/>
                </a:moveTo>
                <a:lnTo>
                  <a:pt x="1255479" y="0"/>
                </a:lnTo>
                <a:lnTo>
                  <a:pt x="1255479" y="1255478"/>
                </a:lnTo>
                <a:lnTo>
                  <a:pt x="0" y="1255478"/>
                </a:lnTo>
                <a:lnTo>
                  <a:pt x="0" y="0"/>
                </a:lnTo>
                <a:close/>
              </a:path>
            </a:pathLst>
          </a:custGeom>
          <a:blipFill>
            <a:blip r:embed="rId9"/>
            <a:stretch>
              <a:fillRect/>
            </a:stretch>
          </a:blipFill>
        </p:spPr>
      </p:sp>
      <p:sp>
        <p:nvSpPr>
          <p:cNvPr id="29" name="Freeform 29"/>
          <p:cNvSpPr/>
          <p:nvPr/>
        </p:nvSpPr>
        <p:spPr>
          <a:xfrm>
            <a:off x="7281705" y="4497125"/>
            <a:ext cx="1193612" cy="1222508"/>
          </a:xfrm>
          <a:custGeom>
            <a:avLst/>
            <a:gdLst/>
            <a:ahLst/>
            <a:cxnLst/>
            <a:rect l="l" t="t" r="r" b="b"/>
            <a:pathLst>
              <a:path w="1193612" h="1222508">
                <a:moveTo>
                  <a:pt x="0" y="0"/>
                </a:moveTo>
                <a:lnTo>
                  <a:pt x="1193612" y="0"/>
                </a:lnTo>
                <a:lnTo>
                  <a:pt x="1193612" y="1222508"/>
                </a:lnTo>
                <a:lnTo>
                  <a:pt x="0" y="122250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0" name="Freeform 30"/>
          <p:cNvSpPr/>
          <p:nvPr/>
        </p:nvSpPr>
        <p:spPr>
          <a:xfrm>
            <a:off x="12708219" y="4515761"/>
            <a:ext cx="1107486" cy="1188952"/>
          </a:xfrm>
          <a:custGeom>
            <a:avLst/>
            <a:gdLst/>
            <a:ahLst/>
            <a:cxnLst/>
            <a:rect l="l" t="t" r="r" b="b"/>
            <a:pathLst>
              <a:path w="1107486" h="1188952">
                <a:moveTo>
                  <a:pt x="0" y="0"/>
                </a:moveTo>
                <a:lnTo>
                  <a:pt x="1107486" y="0"/>
                </a:lnTo>
                <a:lnTo>
                  <a:pt x="1107486" y="1188952"/>
                </a:lnTo>
                <a:lnTo>
                  <a:pt x="0" y="118895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1" name="TextBox 31"/>
          <p:cNvSpPr txBox="1"/>
          <p:nvPr/>
        </p:nvSpPr>
        <p:spPr>
          <a:xfrm>
            <a:off x="813561" y="7513153"/>
            <a:ext cx="3673536" cy="1039569"/>
          </a:xfrm>
          <a:prstGeom prst="rect">
            <a:avLst/>
          </a:prstGeom>
        </p:spPr>
        <p:txBody>
          <a:bodyPr lIns="0" tIns="0" rIns="0" bIns="0" rtlCol="0" anchor="t">
            <a:spAutoFit/>
          </a:bodyPr>
          <a:lstStyle/>
          <a:p>
            <a:pPr algn="ctr">
              <a:lnSpc>
                <a:spcPts val="2793"/>
              </a:lnSpc>
            </a:pPr>
            <a:r>
              <a:rPr lang="en-US" sz="2024" spc="198" dirty="0">
                <a:solidFill>
                  <a:srgbClr val="040506"/>
                </a:solidFill>
                <a:latin typeface="Montserrat Light"/>
              </a:rPr>
              <a:t>Formulate key questions, assess data structure relevance.</a:t>
            </a:r>
          </a:p>
        </p:txBody>
      </p:sp>
      <p:sp>
        <p:nvSpPr>
          <p:cNvPr id="32" name="TextBox 32"/>
          <p:cNvSpPr txBox="1"/>
          <p:nvPr/>
        </p:nvSpPr>
        <p:spPr>
          <a:xfrm>
            <a:off x="1413303" y="6496315"/>
            <a:ext cx="2474051" cy="873963"/>
          </a:xfrm>
          <a:prstGeom prst="rect">
            <a:avLst/>
          </a:prstGeom>
        </p:spPr>
        <p:txBody>
          <a:bodyPr lIns="0" tIns="0" rIns="0" bIns="0" rtlCol="0" anchor="t">
            <a:spAutoFit/>
          </a:bodyPr>
          <a:lstStyle/>
          <a:p>
            <a:pPr algn="ctr">
              <a:lnSpc>
                <a:spcPts val="3591"/>
              </a:lnSpc>
            </a:pPr>
            <a:r>
              <a:rPr lang="en-US" sz="2602" spc="36" dirty="0">
                <a:solidFill>
                  <a:srgbClr val="040506"/>
                </a:solidFill>
                <a:latin typeface="Montserrat Classic Bold"/>
              </a:rPr>
              <a:t>Ask Questions</a:t>
            </a:r>
          </a:p>
        </p:txBody>
      </p:sp>
      <p:sp>
        <p:nvSpPr>
          <p:cNvPr id="33" name="TextBox 33"/>
          <p:cNvSpPr txBox="1"/>
          <p:nvPr/>
        </p:nvSpPr>
        <p:spPr>
          <a:xfrm>
            <a:off x="3354904" y="1997667"/>
            <a:ext cx="3620417" cy="1039518"/>
          </a:xfrm>
          <a:prstGeom prst="rect">
            <a:avLst/>
          </a:prstGeom>
        </p:spPr>
        <p:txBody>
          <a:bodyPr lIns="0" tIns="0" rIns="0" bIns="0" rtlCol="0" anchor="t">
            <a:spAutoFit/>
          </a:bodyPr>
          <a:lstStyle/>
          <a:p>
            <a:pPr algn="ctr">
              <a:lnSpc>
                <a:spcPts val="2796"/>
              </a:lnSpc>
            </a:pPr>
            <a:r>
              <a:rPr lang="en-US" sz="2026" spc="198">
                <a:solidFill>
                  <a:srgbClr val="040506"/>
                </a:solidFill>
                <a:latin typeface="Montserrat Light"/>
              </a:rPr>
              <a:t>Utilize clean Northwind database, prioritize data manipulation</a:t>
            </a:r>
          </a:p>
        </p:txBody>
      </p:sp>
      <p:sp>
        <p:nvSpPr>
          <p:cNvPr id="34" name="TextBox 34"/>
          <p:cNvSpPr txBox="1"/>
          <p:nvPr/>
        </p:nvSpPr>
        <p:spPr>
          <a:xfrm>
            <a:off x="3521953" y="781429"/>
            <a:ext cx="3020277" cy="955294"/>
          </a:xfrm>
          <a:prstGeom prst="rect">
            <a:avLst/>
          </a:prstGeom>
        </p:spPr>
        <p:txBody>
          <a:bodyPr lIns="0" tIns="0" rIns="0" bIns="0" rtlCol="0" anchor="t">
            <a:spAutoFit/>
          </a:bodyPr>
          <a:lstStyle/>
          <a:p>
            <a:pPr algn="ctr">
              <a:lnSpc>
                <a:spcPts val="3856"/>
              </a:lnSpc>
            </a:pPr>
            <a:r>
              <a:rPr lang="en-US" sz="2794" spc="39" dirty="0">
                <a:solidFill>
                  <a:srgbClr val="040506"/>
                </a:solidFill>
                <a:latin typeface="Montserrat Classic Bold"/>
              </a:rPr>
              <a:t>Data Preprocessing</a:t>
            </a:r>
          </a:p>
        </p:txBody>
      </p:sp>
      <p:sp>
        <p:nvSpPr>
          <p:cNvPr id="35" name="TextBox 35"/>
          <p:cNvSpPr txBox="1"/>
          <p:nvPr/>
        </p:nvSpPr>
        <p:spPr>
          <a:xfrm>
            <a:off x="6624397" y="7551253"/>
            <a:ext cx="2467998" cy="1791067"/>
          </a:xfrm>
          <a:prstGeom prst="rect">
            <a:avLst/>
          </a:prstGeom>
        </p:spPr>
        <p:txBody>
          <a:bodyPr lIns="0" tIns="0" rIns="0" bIns="0" rtlCol="0" anchor="t">
            <a:spAutoFit/>
          </a:bodyPr>
          <a:lstStyle/>
          <a:p>
            <a:pPr algn="ctr">
              <a:lnSpc>
                <a:spcPts val="2852"/>
              </a:lnSpc>
            </a:pPr>
            <a:r>
              <a:rPr lang="en-US" sz="2067" spc="202">
                <a:solidFill>
                  <a:srgbClr val="040506"/>
                </a:solidFill>
                <a:latin typeface="Montserrat Light"/>
              </a:rPr>
              <a:t>Apply stats, and visualizations; identify trends and patterns.</a:t>
            </a:r>
          </a:p>
        </p:txBody>
      </p:sp>
      <p:sp>
        <p:nvSpPr>
          <p:cNvPr id="36" name="TextBox 36"/>
          <p:cNvSpPr txBox="1"/>
          <p:nvPr/>
        </p:nvSpPr>
        <p:spPr>
          <a:xfrm>
            <a:off x="6885185" y="6496315"/>
            <a:ext cx="1986653" cy="873963"/>
          </a:xfrm>
          <a:prstGeom prst="rect">
            <a:avLst/>
          </a:prstGeom>
        </p:spPr>
        <p:txBody>
          <a:bodyPr lIns="0" tIns="0" rIns="0" bIns="0" rtlCol="0" anchor="t">
            <a:spAutoFit/>
          </a:bodyPr>
          <a:lstStyle/>
          <a:p>
            <a:pPr algn="ctr">
              <a:lnSpc>
                <a:spcPts val="3591"/>
              </a:lnSpc>
            </a:pPr>
            <a:r>
              <a:rPr lang="en-US" sz="2602" spc="36">
                <a:solidFill>
                  <a:srgbClr val="040506"/>
                </a:solidFill>
                <a:latin typeface="Montserrat Classic Bold"/>
              </a:rPr>
              <a:t>Analyze Data</a:t>
            </a:r>
          </a:p>
        </p:txBody>
      </p:sp>
      <p:sp>
        <p:nvSpPr>
          <p:cNvPr id="37" name="TextBox 37"/>
          <p:cNvSpPr txBox="1"/>
          <p:nvPr/>
        </p:nvSpPr>
        <p:spPr>
          <a:xfrm>
            <a:off x="8757204" y="2088646"/>
            <a:ext cx="3562607" cy="1429117"/>
          </a:xfrm>
          <a:prstGeom prst="rect">
            <a:avLst/>
          </a:prstGeom>
        </p:spPr>
        <p:txBody>
          <a:bodyPr lIns="0" tIns="0" rIns="0" bIns="0" rtlCol="0" anchor="t">
            <a:spAutoFit/>
          </a:bodyPr>
          <a:lstStyle/>
          <a:p>
            <a:pPr algn="ctr">
              <a:lnSpc>
                <a:spcPts val="2852"/>
              </a:lnSpc>
            </a:pPr>
            <a:r>
              <a:rPr lang="en-US" sz="2067" spc="202" dirty="0">
                <a:solidFill>
                  <a:srgbClr val="040506"/>
                </a:solidFill>
                <a:latin typeface="Montserrat Light"/>
              </a:rPr>
              <a:t>Implement time series forecasting for strategic decision-making enhancement</a:t>
            </a:r>
          </a:p>
        </p:txBody>
      </p:sp>
      <p:sp>
        <p:nvSpPr>
          <p:cNvPr id="38" name="TextBox 38"/>
          <p:cNvSpPr txBox="1"/>
          <p:nvPr/>
        </p:nvSpPr>
        <p:spPr>
          <a:xfrm>
            <a:off x="9174096" y="771904"/>
            <a:ext cx="2728823" cy="965278"/>
          </a:xfrm>
          <a:prstGeom prst="rect">
            <a:avLst/>
          </a:prstGeom>
        </p:spPr>
        <p:txBody>
          <a:bodyPr lIns="0" tIns="0" rIns="0" bIns="0" rtlCol="0" anchor="t">
            <a:spAutoFit/>
          </a:bodyPr>
          <a:lstStyle/>
          <a:p>
            <a:pPr algn="ctr">
              <a:lnSpc>
                <a:spcPts val="3828"/>
              </a:lnSpc>
            </a:pPr>
            <a:r>
              <a:rPr lang="en-US" sz="2774" spc="38" dirty="0">
                <a:solidFill>
                  <a:srgbClr val="040506"/>
                </a:solidFill>
                <a:latin typeface="Montserrat Classic Bold"/>
              </a:rPr>
              <a:t>Business Forecasting</a:t>
            </a:r>
          </a:p>
        </p:txBody>
      </p:sp>
      <p:sp>
        <p:nvSpPr>
          <p:cNvPr id="39" name="TextBox 39"/>
          <p:cNvSpPr txBox="1"/>
          <p:nvPr/>
        </p:nvSpPr>
        <p:spPr>
          <a:xfrm>
            <a:off x="11271818" y="7503132"/>
            <a:ext cx="4063123" cy="1753339"/>
          </a:xfrm>
          <a:prstGeom prst="rect">
            <a:avLst/>
          </a:prstGeom>
        </p:spPr>
        <p:txBody>
          <a:bodyPr lIns="0" tIns="0" rIns="0" bIns="0" rtlCol="0" anchor="t">
            <a:spAutoFit/>
          </a:bodyPr>
          <a:lstStyle/>
          <a:p>
            <a:pPr algn="ctr">
              <a:lnSpc>
                <a:spcPts val="2830"/>
              </a:lnSpc>
            </a:pPr>
            <a:r>
              <a:rPr lang="en-US" sz="2051" spc="201">
                <a:solidFill>
                  <a:srgbClr val="040506"/>
                </a:solidFill>
                <a:latin typeface="Montserrat Light"/>
              </a:rPr>
              <a:t>Evaluate forecasting models and data analysis results for accuracy to refine strategic decision-making.</a:t>
            </a:r>
          </a:p>
        </p:txBody>
      </p:sp>
      <p:sp>
        <p:nvSpPr>
          <p:cNvPr id="40" name="TextBox 40"/>
          <p:cNvSpPr txBox="1"/>
          <p:nvPr/>
        </p:nvSpPr>
        <p:spPr>
          <a:xfrm>
            <a:off x="10924358" y="6706112"/>
            <a:ext cx="4675208" cy="444843"/>
          </a:xfrm>
          <a:prstGeom prst="rect">
            <a:avLst/>
          </a:prstGeom>
        </p:spPr>
        <p:txBody>
          <a:bodyPr lIns="0" tIns="0" rIns="0" bIns="0" rtlCol="0" anchor="t">
            <a:spAutoFit/>
          </a:bodyPr>
          <a:lstStyle/>
          <a:p>
            <a:pPr algn="ctr">
              <a:lnSpc>
                <a:spcPts val="3620"/>
              </a:lnSpc>
            </a:pPr>
            <a:r>
              <a:rPr lang="en-US" sz="2623" spc="36">
                <a:solidFill>
                  <a:srgbClr val="040506"/>
                </a:solidFill>
                <a:latin typeface="Montserrat Classic Bold"/>
              </a:rPr>
              <a:t>Evaluate Results</a:t>
            </a:r>
          </a:p>
        </p:txBody>
      </p:sp>
      <p:sp>
        <p:nvSpPr>
          <p:cNvPr id="41" name="TextBox 41"/>
          <p:cNvSpPr txBox="1"/>
          <p:nvPr/>
        </p:nvSpPr>
        <p:spPr>
          <a:xfrm>
            <a:off x="13815705" y="1776028"/>
            <a:ext cx="4055362" cy="1800602"/>
          </a:xfrm>
          <a:prstGeom prst="rect">
            <a:avLst/>
          </a:prstGeom>
        </p:spPr>
        <p:txBody>
          <a:bodyPr lIns="0" tIns="0" rIns="0" bIns="0" rtlCol="0" anchor="t">
            <a:spAutoFit/>
          </a:bodyPr>
          <a:lstStyle/>
          <a:p>
            <a:pPr algn="ctr">
              <a:lnSpc>
                <a:spcPts val="2852"/>
              </a:lnSpc>
            </a:pPr>
            <a:r>
              <a:rPr lang="en-US" sz="2066" spc="202" dirty="0">
                <a:solidFill>
                  <a:srgbClr val="040506"/>
                </a:solidFill>
                <a:latin typeface="Montserrat Light"/>
              </a:rPr>
              <a:t>Create KPI Sales dashboard and presentation for effective summarization, communication</a:t>
            </a:r>
          </a:p>
        </p:txBody>
      </p:sp>
      <p:sp>
        <p:nvSpPr>
          <p:cNvPr id="42" name="TextBox 42"/>
          <p:cNvSpPr txBox="1"/>
          <p:nvPr/>
        </p:nvSpPr>
        <p:spPr>
          <a:xfrm>
            <a:off x="14264279" y="990600"/>
            <a:ext cx="2670574" cy="426288"/>
          </a:xfrm>
          <a:prstGeom prst="rect">
            <a:avLst/>
          </a:prstGeom>
        </p:spPr>
        <p:txBody>
          <a:bodyPr lIns="0" tIns="0" rIns="0" bIns="0" rtlCol="0" anchor="t">
            <a:spAutoFit/>
          </a:bodyPr>
          <a:lstStyle/>
          <a:p>
            <a:pPr algn="ctr">
              <a:lnSpc>
                <a:spcPts val="3591"/>
              </a:lnSpc>
            </a:pPr>
            <a:r>
              <a:rPr lang="en-US" sz="2602" spc="36" dirty="0">
                <a:solidFill>
                  <a:srgbClr val="040506"/>
                </a:solidFill>
                <a:latin typeface="Montserrat Classic Bold"/>
              </a:rPr>
              <a:t>Communicate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1"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 calcmode="lin" valueType="num">
                                      <p:cBhvr>
                                        <p:cTn id="53" dur="1000" fill="hold"/>
                                        <p:tgtEl>
                                          <p:spTgt spid="27"/>
                                        </p:tgtEl>
                                        <p:attrNameLst>
                                          <p:attrName>ppt_w</p:attrName>
                                        </p:attrNameLst>
                                      </p:cBhvr>
                                      <p:tavLst>
                                        <p:tav tm="0">
                                          <p:val>
                                            <p:fltVal val="0"/>
                                          </p:val>
                                        </p:tav>
                                        <p:tav tm="100000">
                                          <p:val>
                                            <p:strVal val="#ppt_w"/>
                                          </p:val>
                                        </p:tav>
                                      </p:tavLst>
                                    </p:anim>
                                    <p:anim calcmode="lin" valueType="num">
                                      <p:cBhvr>
                                        <p:cTn id="54" dur="1000" fill="hold"/>
                                        <p:tgtEl>
                                          <p:spTgt spid="27"/>
                                        </p:tgtEl>
                                        <p:attrNameLst>
                                          <p:attrName>ppt_h</p:attrName>
                                        </p:attrNameLst>
                                      </p:cBhvr>
                                      <p:tavLst>
                                        <p:tav tm="0">
                                          <p:val>
                                            <p:fltVal val="0"/>
                                          </p:val>
                                        </p:tav>
                                        <p:tav tm="100000">
                                          <p:val>
                                            <p:strVal val="#ppt_h"/>
                                          </p:val>
                                        </p:tav>
                                      </p:tavLst>
                                    </p:anim>
                                    <p:anim calcmode="lin" valueType="num">
                                      <p:cBhvr>
                                        <p:cTn id="55" dur="1000" fill="hold"/>
                                        <p:tgtEl>
                                          <p:spTgt spid="27"/>
                                        </p:tgtEl>
                                        <p:attrNameLst>
                                          <p:attrName>style.rotation</p:attrName>
                                        </p:attrNameLst>
                                      </p:cBhvr>
                                      <p:tavLst>
                                        <p:tav tm="0">
                                          <p:val>
                                            <p:fltVal val="90"/>
                                          </p:val>
                                        </p:tav>
                                        <p:tav tm="100000">
                                          <p:val>
                                            <p:fltVal val="0"/>
                                          </p:val>
                                        </p:tav>
                                      </p:tavLst>
                                    </p:anim>
                                    <p:animEffect transition="in" filter="fade">
                                      <p:cBhvr>
                                        <p:cTn id="56" dur="1000"/>
                                        <p:tgtEl>
                                          <p:spTgt spid="27"/>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p:cTn id="59" dur="1000" fill="hold"/>
                                        <p:tgtEl>
                                          <p:spTgt spid="32"/>
                                        </p:tgtEl>
                                        <p:attrNameLst>
                                          <p:attrName>ppt_w</p:attrName>
                                        </p:attrNameLst>
                                      </p:cBhvr>
                                      <p:tavLst>
                                        <p:tav tm="0">
                                          <p:val>
                                            <p:fltVal val="0"/>
                                          </p:val>
                                        </p:tav>
                                        <p:tav tm="100000">
                                          <p:val>
                                            <p:strVal val="#ppt_w"/>
                                          </p:val>
                                        </p:tav>
                                      </p:tavLst>
                                    </p:anim>
                                    <p:anim calcmode="lin" valueType="num">
                                      <p:cBhvr>
                                        <p:cTn id="60" dur="1000" fill="hold"/>
                                        <p:tgtEl>
                                          <p:spTgt spid="32"/>
                                        </p:tgtEl>
                                        <p:attrNameLst>
                                          <p:attrName>ppt_h</p:attrName>
                                        </p:attrNameLst>
                                      </p:cBhvr>
                                      <p:tavLst>
                                        <p:tav tm="0">
                                          <p:val>
                                            <p:fltVal val="0"/>
                                          </p:val>
                                        </p:tav>
                                        <p:tav tm="100000">
                                          <p:val>
                                            <p:strVal val="#ppt_h"/>
                                          </p:val>
                                        </p:tav>
                                      </p:tavLst>
                                    </p:anim>
                                    <p:anim calcmode="lin" valueType="num">
                                      <p:cBhvr>
                                        <p:cTn id="61" dur="1000" fill="hold"/>
                                        <p:tgtEl>
                                          <p:spTgt spid="32"/>
                                        </p:tgtEl>
                                        <p:attrNameLst>
                                          <p:attrName>style.rotation</p:attrName>
                                        </p:attrNameLst>
                                      </p:cBhvr>
                                      <p:tavLst>
                                        <p:tav tm="0">
                                          <p:val>
                                            <p:fltVal val="90"/>
                                          </p:val>
                                        </p:tav>
                                        <p:tav tm="100000">
                                          <p:val>
                                            <p:fltVal val="0"/>
                                          </p:val>
                                        </p:tav>
                                      </p:tavLst>
                                    </p:anim>
                                    <p:animEffect transition="in" filter="fade">
                                      <p:cBhvr>
                                        <p:cTn id="62" dur="1000"/>
                                        <p:tgtEl>
                                          <p:spTgt spid="32"/>
                                        </p:tgtEl>
                                      </p:cBhvr>
                                    </p:animEffect>
                                  </p:childTnLst>
                                </p:cTn>
                              </p:par>
                              <p:par>
                                <p:cTn id="63" presetID="3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 calcmode="lin" valueType="num">
                                      <p:cBhvr>
                                        <p:cTn id="65" dur="1000" fill="hold"/>
                                        <p:tgtEl>
                                          <p:spTgt spid="31"/>
                                        </p:tgtEl>
                                        <p:attrNameLst>
                                          <p:attrName>ppt_w</p:attrName>
                                        </p:attrNameLst>
                                      </p:cBhvr>
                                      <p:tavLst>
                                        <p:tav tm="0">
                                          <p:val>
                                            <p:fltVal val="0"/>
                                          </p:val>
                                        </p:tav>
                                        <p:tav tm="100000">
                                          <p:val>
                                            <p:strVal val="#ppt_w"/>
                                          </p:val>
                                        </p:tav>
                                      </p:tavLst>
                                    </p:anim>
                                    <p:anim calcmode="lin" valueType="num">
                                      <p:cBhvr>
                                        <p:cTn id="66" dur="1000" fill="hold"/>
                                        <p:tgtEl>
                                          <p:spTgt spid="31"/>
                                        </p:tgtEl>
                                        <p:attrNameLst>
                                          <p:attrName>ppt_h</p:attrName>
                                        </p:attrNameLst>
                                      </p:cBhvr>
                                      <p:tavLst>
                                        <p:tav tm="0">
                                          <p:val>
                                            <p:fltVal val="0"/>
                                          </p:val>
                                        </p:tav>
                                        <p:tav tm="100000">
                                          <p:val>
                                            <p:strVal val="#ppt_h"/>
                                          </p:val>
                                        </p:tav>
                                      </p:tavLst>
                                    </p:anim>
                                    <p:anim calcmode="lin" valueType="num">
                                      <p:cBhvr>
                                        <p:cTn id="67" dur="1000" fill="hold"/>
                                        <p:tgtEl>
                                          <p:spTgt spid="31"/>
                                        </p:tgtEl>
                                        <p:attrNameLst>
                                          <p:attrName>style.rotation</p:attrName>
                                        </p:attrNameLst>
                                      </p:cBhvr>
                                      <p:tavLst>
                                        <p:tav tm="0">
                                          <p:val>
                                            <p:fltVal val="90"/>
                                          </p:val>
                                        </p:tav>
                                        <p:tav tm="100000">
                                          <p:val>
                                            <p:fltVal val="0"/>
                                          </p:val>
                                        </p:tav>
                                      </p:tavLst>
                                    </p:anim>
                                    <p:animEffect transition="in" filter="fade">
                                      <p:cBhvr>
                                        <p:cTn id="68" dur="1000"/>
                                        <p:tgtEl>
                                          <p:spTgt spid="31"/>
                                        </p:tgtEl>
                                      </p:cBhvr>
                                    </p:animEffect>
                                  </p:childTnLst>
                                </p:cTn>
                              </p:par>
                            </p:childTnLst>
                          </p:cTn>
                        </p:par>
                      </p:childTnLst>
                    </p:cTn>
                  </p:par>
                  <p:par>
                    <p:cTn id="69" fill="hold">
                      <p:stCondLst>
                        <p:cond delay="indefinite"/>
                      </p:stCondLst>
                      <p:childTnLst>
                        <p:par>
                          <p:cTn id="70" fill="hold">
                            <p:stCondLst>
                              <p:cond delay="0"/>
                            </p:stCondLst>
                            <p:childTnLst>
                              <p:par>
                                <p:cTn id="71" presetID="31"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 calcmode="lin" valueType="num">
                                      <p:cBhvr>
                                        <p:cTn id="73" dur="1000" fill="hold"/>
                                        <p:tgtEl>
                                          <p:spTgt spid="34"/>
                                        </p:tgtEl>
                                        <p:attrNameLst>
                                          <p:attrName>ppt_w</p:attrName>
                                        </p:attrNameLst>
                                      </p:cBhvr>
                                      <p:tavLst>
                                        <p:tav tm="0">
                                          <p:val>
                                            <p:fltVal val="0"/>
                                          </p:val>
                                        </p:tav>
                                        <p:tav tm="100000">
                                          <p:val>
                                            <p:strVal val="#ppt_w"/>
                                          </p:val>
                                        </p:tav>
                                      </p:tavLst>
                                    </p:anim>
                                    <p:anim calcmode="lin" valueType="num">
                                      <p:cBhvr>
                                        <p:cTn id="74" dur="1000" fill="hold"/>
                                        <p:tgtEl>
                                          <p:spTgt spid="34"/>
                                        </p:tgtEl>
                                        <p:attrNameLst>
                                          <p:attrName>ppt_h</p:attrName>
                                        </p:attrNameLst>
                                      </p:cBhvr>
                                      <p:tavLst>
                                        <p:tav tm="0">
                                          <p:val>
                                            <p:fltVal val="0"/>
                                          </p:val>
                                        </p:tav>
                                        <p:tav tm="100000">
                                          <p:val>
                                            <p:strVal val="#ppt_h"/>
                                          </p:val>
                                        </p:tav>
                                      </p:tavLst>
                                    </p:anim>
                                    <p:anim calcmode="lin" valueType="num">
                                      <p:cBhvr>
                                        <p:cTn id="75" dur="1000" fill="hold"/>
                                        <p:tgtEl>
                                          <p:spTgt spid="34"/>
                                        </p:tgtEl>
                                        <p:attrNameLst>
                                          <p:attrName>style.rotation</p:attrName>
                                        </p:attrNameLst>
                                      </p:cBhvr>
                                      <p:tavLst>
                                        <p:tav tm="0">
                                          <p:val>
                                            <p:fltVal val="90"/>
                                          </p:val>
                                        </p:tav>
                                        <p:tav tm="100000">
                                          <p:val>
                                            <p:fltVal val="0"/>
                                          </p:val>
                                        </p:tav>
                                      </p:tavLst>
                                    </p:anim>
                                    <p:animEffect transition="in" filter="fade">
                                      <p:cBhvr>
                                        <p:cTn id="76" dur="1000"/>
                                        <p:tgtEl>
                                          <p:spTgt spid="34"/>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 calcmode="lin" valueType="num">
                                      <p:cBhvr>
                                        <p:cTn id="79" dur="1000" fill="hold"/>
                                        <p:tgtEl>
                                          <p:spTgt spid="33"/>
                                        </p:tgtEl>
                                        <p:attrNameLst>
                                          <p:attrName>ppt_w</p:attrName>
                                        </p:attrNameLst>
                                      </p:cBhvr>
                                      <p:tavLst>
                                        <p:tav tm="0">
                                          <p:val>
                                            <p:fltVal val="0"/>
                                          </p:val>
                                        </p:tav>
                                        <p:tav tm="100000">
                                          <p:val>
                                            <p:strVal val="#ppt_w"/>
                                          </p:val>
                                        </p:tav>
                                      </p:tavLst>
                                    </p:anim>
                                    <p:anim calcmode="lin" valueType="num">
                                      <p:cBhvr>
                                        <p:cTn id="80" dur="1000" fill="hold"/>
                                        <p:tgtEl>
                                          <p:spTgt spid="33"/>
                                        </p:tgtEl>
                                        <p:attrNameLst>
                                          <p:attrName>ppt_h</p:attrName>
                                        </p:attrNameLst>
                                      </p:cBhvr>
                                      <p:tavLst>
                                        <p:tav tm="0">
                                          <p:val>
                                            <p:fltVal val="0"/>
                                          </p:val>
                                        </p:tav>
                                        <p:tav tm="100000">
                                          <p:val>
                                            <p:strVal val="#ppt_h"/>
                                          </p:val>
                                        </p:tav>
                                      </p:tavLst>
                                    </p:anim>
                                    <p:anim calcmode="lin" valueType="num">
                                      <p:cBhvr>
                                        <p:cTn id="81" dur="1000" fill="hold"/>
                                        <p:tgtEl>
                                          <p:spTgt spid="33"/>
                                        </p:tgtEl>
                                        <p:attrNameLst>
                                          <p:attrName>style.rotation</p:attrName>
                                        </p:attrNameLst>
                                      </p:cBhvr>
                                      <p:tavLst>
                                        <p:tav tm="0">
                                          <p:val>
                                            <p:fltVal val="90"/>
                                          </p:val>
                                        </p:tav>
                                        <p:tav tm="100000">
                                          <p:val>
                                            <p:fltVal val="0"/>
                                          </p:val>
                                        </p:tav>
                                      </p:tavLst>
                                    </p:anim>
                                    <p:animEffect transition="in" filter="fade">
                                      <p:cBhvr>
                                        <p:cTn id="82" dur="1000"/>
                                        <p:tgtEl>
                                          <p:spTgt spid="33"/>
                                        </p:tgtEl>
                                      </p:cBhvr>
                                    </p:animEffect>
                                  </p:childTnLst>
                                </p:cTn>
                              </p:par>
                              <p:par>
                                <p:cTn id="83" presetID="31"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anim calcmode="lin" valueType="num">
                                      <p:cBhvr>
                                        <p:cTn id="85" dur="1000" fill="hold"/>
                                        <p:tgtEl>
                                          <p:spTgt spid="28"/>
                                        </p:tgtEl>
                                        <p:attrNameLst>
                                          <p:attrName>ppt_w</p:attrName>
                                        </p:attrNameLst>
                                      </p:cBhvr>
                                      <p:tavLst>
                                        <p:tav tm="0">
                                          <p:val>
                                            <p:fltVal val="0"/>
                                          </p:val>
                                        </p:tav>
                                        <p:tav tm="100000">
                                          <p:val>
                                            <p:strVal val="#ppt_w"/>
                                          </p:val>
                                        </p:tav>
                                      </p:tavLst>
                                    </p:anim>
                                    <p:anim calcmode="lin" valueType="num">
                                      <p:cBhvr>
                                        <p:cTn id="86" dur="1000" fill="hold"/>
                                        <p:tgtEl>
                                          <p:spTgt spid="28"/>
                                        </p:tgtEl>
                                        <p:attrNameLst>
                                          <p:attrName>ppt_h</p:attrName>
                                        </p:attrNameLst>
                                      </p:cBhvr>
                                      <p:tavLst>
                                        <p:tav tm="0">
                                          <p:val>
                                            <p:fltVal val="0"/>
                                          </p:val>
                                        </p:tav>
                                        <p:tav tm="100000">
                                          <p:val>
                                            <p:strVal val="#ppt_h"/>
                                          </p:val>
                                        </p:tav>
                                      </p:tavLst>
                                    </p:anim>
                                    <p:anim calcmode="lin" valueType="num">
                                      <p:cBhvr>
                                        <p:cTn id="87" dur="1000" fill="hold"/>
                                        <p:tgtEl>
                                          <p:spTgt spid="28"/>
                                        </p:tgtEl>
                                        <p:attrNameLst>
                                          <p:attrName>style.rotation</p:attrName>
                                        </p:attrNameLst>
                                      </p:cBhvr>
                                      <p:tavLst>
                                        <p:tav tm="0">
                                          <p:val>
                                            <p:fltVal val="90"/>
                                          </p:val>
                                        </p:tav>
                                        <p:tav tm="100000">
                                          <p:val>
                                            <p:fltVal val="0"/>
                                          </p:val>
                                        </p:tav>
                                      </p:tavLst>
                                    </p:anim>
                                    <p:animEffect transition="in" filter="fade">
                                      <p:cBhvr>
                                        <p:cTn id="88" dur="1000"/>
                                        <p:tgtEl>
                                          <p:spTgt spid="28"/>
                                        </p:tgtEl>
                                      </p:cBhvr>
                                    </p:animEffect>
                                  </p:childTnLst>
                                </p:cTn>
                              </p:par>
                            </p:childTnLst>
                          </p:cTn>
                        </p:par>
                      </p:childTnLst>
                    </p:cTn>
                  </p:par>
                  <p:par>
                    <p:cTn id="89" fill="hold">
                      <p:stCondLst>
                        <p:cond delay="indefinite"/>
                      </p:stCondLst>
                      <p:childTnLst>
                        <p:par>
                          <p:cTn id="90" fill="hold">
                            <p:stCondLst>
                              <p:cond delay="0"/>
                            </p:stCondLst>
                            <p:childTnLst>
                              <p:par>
                                <p:cTn id="91" presetID="31" presetClass="entr" presetSubtype="0" fill="hold" nodeType="clickEffect">
                                  <p:stCondLst>
                                    <p:cond delay="0"/>
                                  </p:stCondLst>
                                  <p:childTnLst>
                                    <p:set>
                                      <p:cBhvr>
                                        <p:cTn id="92" dur="1" fill="hold">
                                          <p:stCondLst>
                                            <p:cond delay="0"/>
                                          </p:stCondLst>
                                        </p:cTn>
                                        <p:tgtEl>
                                          <p:spTgt spid="29"/>
                                        </p:tgtEl>
                                        <p:attrNameLst>
                                          <p:attrName>style.visibility</p:attrName>
                                        </p:attrNameLst>
                                      </p:cBhvr>
                                      <p:to>
                                        <p:strVal val="visible"/>
                                      </p:to>
                                    </p:set>
                                    <p:anim calcmode="lin" valueType="num">
                                      <p:cBhvr>
                                        <p:cTn id="93" dur="1000" fill="hold"/>
                                        <p:tgtEl>
                                          <p:spTgt spid="29"/>
                                        </p:tgtEl>
                                        <p:attrNameLst>
                                          <p:attrName>ppt_w</p:attrName>
                                        </p:attrNameLst>
                                      </p:cBhvr>
                                      <p:tavLst>
                                        <p:tav tm="0">
                                          <p:val>
                                            <p:fltVal val="0"/>
                                          </p:val>
                                        </p:tav>
                                        <p:tav tm="100000">
                                          <p:val>
                                            <p:strVal val="#ppt_w"/>
                                          </p:val>
                                        </p:tav>
                                      </p:tavLst>
                                    </p:anim>
                                    <p:anim calcmode="lin" valueType="num">
                                      <p:cBhvr>
                                        <p:cTn id="94" dur="1000" fill="hold"/>
                                        <p:tgtEl>
                                          <p:spTgt spid="29"/>
                                        </p:tgtEl>
                                        <p:attrNameLst>
                                          <p:attrName>ppt_h</p:attrName>
                                        </p:attrNameLst>
                                      </p:cBhvr>
                                      <p:tavLst>
                                        <p:tav tm="0">
                                          <p:val>
                                            <p:fltVal val="0"/>
                                          </p:val>
                                        </p:tav>
                                        <p:tav tm="100000">
                                          <p:val>
                                            <p:strVal val="#ppt_h"/>
                                          </p:val>
                                        </p:tav>
                                      </p:tavLst>
                                    </p:anim>
                                    <p:anim calcmode="lin" valueType="num">
                                      <p:cBhvr>
                                        <p:cTn id="95" dur="1000" fill="hold"/>
                                        <p:tgtEl>
                                          <p:spTgt spid="29"/>
                                        </p:tgtEl>
                                        <p:attrNameLst>
                                          <p:attrName>style.rotation</p:attrName>
                                        </p:attrNameLst>
                                      </p:cBhvr>
                                      <p:tavLst>
                                        <p:tav tm="0">
                                          <p:val>
                                            <p:fltVal val="90"/>
                                          </p:val>
                                        </p:tav>
                                        <p:tav tm="100000">
                                          <p:val>
                                            <p:fltVal val="0"/>
                                          </p:val>
                                        </p:tav>
                                      </p:tavLst>
                                    </p:anim>
                                    <p:animEffect transition="in" filter="fade">
                                      <p:cBhvr>
                                        <p:cTn id="96" dur="1000"/>
                                        <p:tgtEl>
                                          <p:spTgt spid="29"/>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 calcmode="lin" valueType="num">
                                      <p:cBhvr>
                                        <p:cTn id="99" dur="1000" fill="hold"/>
                                        <p:tgtEl>
                                          <p:spTgt spid="36"/>
                                        </p:tgtEl>
                                        <p:attrNameLst>
                                          <p:attrName>ppt_w</p:attrName>
                                        </p:attrNameLst>
                                      </p:cBhvr>
                                      <p:tavLst>
                                        <p:tav tm="0">
                                          <p:val>
                                            <p:fltVal val="0"/>
                                          </p:val>
                                        </p:tav>
                                        <p:tav tm="100000">
                                          <p:val>
                                            <p:strVal val="#ppt_w"/>
                                          </p:val>
                                        </p:tav>
                                      </p:tavLst>
                                    </p:anim>
                                    <p:anim calcmode="lin" valueType="num">
                                      <p:cBhvr>
                                        <p:cTn id="100" dur="1000" fill="hold"/>
                                        <p:tgtEl>
                                          <p:spTgt spid="36"/>
                                        </p:tgtEl>
                                        <p:attrNameLst>
                                          <p:attrName>ppt_h</p:attrName>
                                        </p:attrNameLst>
                                      </p:cBhvr>
                                      <p:tavLst>
                                        <p:tav tm="0">
                                          <p:val>
                                            <p:fltVal val="0"/>
                                          </p:val>
                                        </p:tav>
                                        <p:tav tm="100000">
                                          <p:val>
                                            <p:strVal val="#ppt_h"/>
                                          </p:val>
                                        </p:tav>
                                      </p:tavLst>
                                    </p:anim>
                                    <p:anim calcmode="lin" valueType="num">
                                      <p:cBhvr>
                                        <p:cTn id="101" dur="1000" fill="hold"/>
                                        <p:tgtEl>
                                          <p:spTgt spid="36"/>
                                        </p:tgtEl>
                                        <p:attrNameLst>
                                          <p:attrName>style.rotation</p:attrName>
                                        </p:attrNameLst>
                                      </p:cBhvr>
                                      <p:tavLst>
                                        <p:tav tm="0">
                                          <p:val>
                                            <p:fltVal val="90"/>
                                          </p:val>
                                        </p:tav>
                                        <p:tav tm="100000">
                                          <p:val>
                                            <p:fltVal val="0"/>
                                          </p:val>
                                        </p:tav>
                                      </p:tavLst>
                                    </p:anim>
                                    <p:animEffect transition="in" filter="fade">
                                      <p:cBhvr>
                                        <p:cTn id="102" dur="1000"/>
                                        <p:tgtEl>
                                          <p:spTgt spid="36"/>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 calcmode="lin" valueType="num">
                                      <p:cBhvr>
                                        <p:cTn id="105" dur="1000" fill="hold"/>
                                        <p:tgtEl>
                                          <p:spTgt spid="35"/>
                                        </p:tgtEl>
                                        <p:attrNameLst>
                                          <p:attrName>ppt_w</p:attrName>
                                        </p:attrNameLst>
                                      </p:cBhvr>
                                      <p:tavLst>
                                        <p:tav tm="0">
                                          <p:val>
                                            <p:fltVal val="0"/>
                                          </p:val>
                                        </p:tav>
                                        <p:tav tm="100000">
                                          <p:val>
                                            <p:strVal val="#ppt_w"/>
                                          </p:val>
                                        </p:tav>
                                      </p:tavLst>
                                    </p:anim>
                                    <p:anim calcmode="lin" valueType="num">
                                      <p:cBhvr>
                                        <p:cTn id="106" dur="1000" fill="hold"/>
                                        <p:tgtEl>
                                          <p:spTgt spid="35"/>
                                        </p:tgtEl>
                                        <p:attrNameLst>
                                          <p:attrName>ppt_h</p:attrName>
                                        </p:attrNameLst>
                                      </p:cBhvr>
                                      <p:tavLst>
                                        <p:tav tm="0">
                                          <p:val>
                                            <p:fltVal val="0"/>
                                          </p:val>
                                        </p:tav>
                                        <p:tav tm="100000">
                                          <p:val>
                                            <p:strVal val="#ppt_h"/>
                                          </p:val>
                                        </p:tav>
                                      </p:tavLst>
                                    </p:anim>
                                    <p:anim calcmode="lin" valueType="num">
                                      <p:cBhvr>
                                        <p:cTn id="107" dur="1000" fill="hold"/>
                                        <p:tgtEl>
                                          <p:spTgt spid="35"/>
                                        </p:tgtEl>
                                        <p:attrNameLst>
                                          <p:attrName>style.rotation</p:attrName>
                                        </p:attrNameLst>
                                      </p:cBhvr>
                                      <p:tavLst>
                                        <p:tav tm="0">
                                          <p:val>
                                            <p:fltVal val="90"/>
                                          </p:val>
                                        </p:tav>
                                        <p:tav tm="100000">
                                          <p:val>
                                            <p:fltVal val="0"/>
                                          </p:val>
                                        </p:tav>
                                      </p:tavLst>
                                    </p:anim>
                                    <p:animEffect transition="in" filter="fade">
                                      <p:cBhvr>
                                        <p:cTn id="108" dur="1000"/>
                                        <p:tgtEl>
                                          <p:spTgt spid="35"/>
                                        </p:tgtEl>
                                      </p:cBhvr>
                                    </p:animEffect>
                                  </p:childTnLst>
                                </p:cTn>
                              </p:par>
                            </p:childTnLst>
                          </p:cTn>
                        </p:par>
                      </p:childTnLst>
                    </p:cTn>
                  </p:par>
                  <p:par>
                    <p:cTn id="109" fill="hold">
                      <p:stCondLst>
                        <p:cond delay="indefinite"/>
                      </p:stCondLst>
                      <p:childTnLst>
                        <p:par>
                          <p:cTn id="110" fill="hold">
                            <p:stCondLst>
                              <p:cond delay="0"/>
                            </p:stCondLst>
                            <p:childTnLst>
                              <p:par>
                                <p:cTn id="111" presetID="31" presetClass="entr" presetSubtype="0" fill="hold" grpId="0" nodeType="clickEffect">
                                  <p:stCondLst>
                                    <p:cond delay="0"/>
                                  </p:stCondLst>
                                  <p:childTnLst>
                                    <p:set>
                                      <p:cBhvr>
                                        <p:cTn id="112" dur="1" fill="hold">
                                          <p:stCondLst>
                                            <p:cond delay="0"/>
                                          </p:stCondLst>
                                        </p:cTn>
                                        <p:tgtEl>
                                          <p:spTgt spid="37"/>
                                        </p:tgtEl>
                                        <p:attrNameLst>
                                          <p:attrName>style.visibility</p:attrName>
                                        </p:attrNameLst>
                                      </p:cBhvr>
                                      <p:to>
                                        <p:strVal val="visible"/>
                                      </p:to>
                                    </p:set>
                                    <p:anim calcmode="lin" valueType="num">
                                      <p:cBhvr>
                                        <p:cTn id="113" dur="1000" fill="hold"/>
                                        <p:tgtEl>
                                          <p:spTgt spid="37"/>
                                        </p:tgtEl>
                                        <p:attrNameLst>
                                          <p:attrName>ppt_w</p:attrName>
                                        </p:attrNameLst>
                                      </p:cBhvr>
                                      <p:tavLst>
                                        <p:tav tm="0">
                                          <p:val>
                                            <p:fltVal val="0"/>
                                          </p:val>
                                        </p:tav>
                                        <p:tav tm="100000">
                                          <p:val>
                                            <p:strVal val="#ppt_w"/>
                                          </p:val>
                                        </p:tav>
                                      </p:tavLst>
                                    </p:anim>
                                    <p:anim calcmode="lin" valueType="num">
                                      <p:cBhvr>
                                        <p:cTn id="114" dur="1000" fill="hold"/>
                                        <p:tgtEl>
                                          <p:spTgt spid="37"/>
                                        </p:tgtEl>
                                        <p:attrNameLst>
                                          <p:attrName>ppt_h</p:attrName>
                                        </p:attrNameLst>
                                      </p:cBhvr>
                                      <p:tavLst>
                                        <p:tav tm="0">
                                          <p:val>
                                            <p:fltVal val="0"/>
                                          </p:val>
                                        </p:tav>
                                        <p:tav tm="100000">
                                          <p:val>
                                            <p:strVal val="#ppt_h"/>
                                          </p:val>
                                        </p:tav>
                                      </p:tavLst>
                                    </p:anim>
                                    <p:anim calcmode="lin" valueType="num">
                                      <p:cBhvr>
                                        <p:cTn id="115" dur="1000" fill="hold"/>
                                        <p:tgtEl>
                                          <p:spTgt spid="37"/>
                                        </p:tgtEl>
                                        <p:attrNameLst>
                                          <p:attrName>style.rotation</p:attrName>
                                        </p:attrNameLst>
                                      </p:cBhvr>
                                      <p:tavLst>
                                        <p:tav tm="0">
                                          <p:val>
                                            <p:fltVal val="90"/>
                                          </p:val>
                                        </p:tav>
                                        <p:tav tm="100000">
                                          <p:val>
                                            <p:fltVal val="0"/>
                                          </p:val>
                                        </p:tav>
                                      </p:tavLst>
                                    </p:anim>
                                    <p:animEffect transition="in" filter="fade">
                                      <p:cBhvr>
                                        <p:cTn id="116" dur="1000"/>
                                        <p:tgtEl>
                                          <p:spTgt spid="37"/>
                                        </p:tgtEl>
                                      </p:cBhvr>
                                    </p:animEffect>
                                  </p:childTnLst>
                                </p:cTn>
                              </p:par>
                              <p:par>
                                <p:cTn id="117" presetID="31" presetClass="entr" presetSubtype="0" fill="hold" grpId="0" nodeType="withEffect">
                                  <p:stCondLst>
                                    <p:cond delay="0"/>
                                  </p:stCondLst>
                                  <p:childTnLst>
                                    <p:set>
                                      <p:cBhvr>
                                        <p:cTn id="118" dur="1" fill="hold">
                                          <p:stCondLst>
                                            <p:cond delay="0"/>
                                          </p:stCondLst>
                                        </p:cTn>
                                        <p:tgtEl>
                                          <p:spTgt spid="38"/>
                                        </p:tgtEl>
                                        <p:attrNameLst>
                                          <p:attrName>style.visibility</p:attrName>
                                        </p:attrNameLst>
                                      </p:cBhvr>
                                      <p:to>
                                        <p:strVal val="visible"/>
                                      </p:to>
                                    </p:set>
                                    <p:anim calcmode="lin" valueType="num">
                                      <p:cBhvr>
                                        <p:cTn id="119" dur="1000" fill="hold"/>
                                        <p:tgtEl>
                                          <p:spTgt spid="38"/>
                                        </p:tgtEl>
                                        <p:attrNameLst>
                                          <p:attrName>ppt_w</p:attrName>
                                        </p:attrNameLst>
                                      </p:cBhvr>
                                      <p:tavLst>
                                        <p:tav tm="0">
                                          <p:val>
                                            <p:fltVal val="0"/>
                                          </p:val>
                                        </p:tav>
                                        <p:tav tm="100000">
                                          <p:val>
                                            <p:strVal val="#ppt_w"/>
                                          </p:val>
                                        </p:tav>
                                      </p:tavLst>
                                    </p:anim>
                                    <p:anim calcmode="lin" valueType="num">
                                      <p:cBhvr>
                                        <p:cTn id="120" dur="1000" fill="hold"/>
                                        <p:tgtEl>
                                          <p:spTgt spid="38"/>
                                        </p:tgtEl>
                                        <p:attrNameLst>
                                          <p:attrName>ppt_h</p:attrName>
                                        </p:attrNameLst>
                                      </p:cBhvr>
                                      <p:tavLst>
                                        <p:tav tm="0">
                                          <p:val>
                                            <p:fltVal val="0"/>
                                          </p:val>
                                        </p:tav>
                                        <p:tav tm="100000">
                                          <p:val>
                                            <p:strVal val="#ppt_h"/>
                                          </p:val>
                                        </p:tav>
                                      </p:tavLst>
                                    </p:anim>
                                    <p:anim calcmode="lin" valueType="num">
                                      <p:cBhvr>
                                        <p:cTn id="121" dur="1000" fill="hold"/>
                                        <p:tgtEl>
                                          <p:spTgt spid="38"/>
                                        </p:tgtEl>
                                        <p:attrNameLst>
                                          <p:attrName>style.rotation</p:attrName>
                                        </p:attrNameLst>
                                      </p:cBhvr>
                                      <p:tavLst>
                                        <p:tav tm="0">
                                          <p:val>
                                            <p:fltVal val="90"/>
                                          </p:val>
                                        </p:tav>
                                        <p:tav tm="100000">
                                          <p:val>
                                            <p:fltVal val="0"/>
                                          </p:val>
                                        </p:tav>
                                      </p:tavLst>
                                    </p:anim>
                                    <p:animEffect transition="in" filter="fade">
                                      <p:cBhvr>
                                        <p:cTn id="122" dur="1000"/>
                                        <p:tgtEl>
                                          <p:spTgt spid="38"/>
                                        </p:tgtEl>
                                      </p:cBhvr>
                                    </p:animEffect>
                                  </p:childTnLst>
                                </p:cTn>
                              </p:par>
                              <p:par>
                                <p:cTn id="123" presetID="31" presetClass="entr" presetSubtype="0" fill="hold" nodeType="withEffect">
                                  <p:stCondLst>
                                    <p:cond delay="0"/>
                                  </p:stCondLst>
                                  <p:childTnLst>
                                    <p:set>
                                      <p:cBhvr>
                                        <p:cTn id="124" dur="1" fill="hold">
                                          <p:stCondLst>
                                            <p:cond delay="0"/>
                                          </p:stCondLst>
                                        </p:cTn>
                                        <p:tgtEl>
                                          <p:spTgt spid="25"/>
                                        </p:tgtEl>
                                        <p:attrNameLst>
                                          <p:attrName>style.visibility</p:attrName>
                                        </p:attrNameLst>
                                      </p:cBhvr>
                                      <p:to>
                                        <p:strVal val="visible"/>
                                      </p:to>
                                    </p:set>
                                    <p:anim calcmode="lin" valueType="num">
                                      <p:cBhvr>
                                        <p:cTn id="125" dur="1000" fill="hold"/>
                                        <p:tgtEl>
                                          <p:spTgt spid="25"/>
                                        </p:tgtEl>
                                        <p:attrNameLst>
                                          <p:attrName>ppt_w</p:attrName>
                                        </p:attrNameLst>
                                      </p:cBhvr>
                                      <p:tavLst>
                                        <p:tav tm="0">
                                          <p:val>
                                            <p:fltVal val="0"/>
                                          </p:val>
                                        </p:tav>
                                        <p:tav tm="100000">
                                          <p:val>
                                            <p:strVal val="#ppt_w"/>
                                          </p:val>
                                        </p:tav>
                                      </p:tavLst>
                                    </p:anim>
                                    <p:anim calcmode="lin" valueType="num">
                                      <p:cBhvr>
                                        <p:cTn id="126" dur="1000" fill="hold"/>
                                        <p:tgtEl>
                                          <p:spTgt spid="25"/>
                                        </p:tgtEl>
                                        <p:attrNameLst>
                                          <p:attrName>ppt_h</p:attrName>
                                        </p:attrNameLst>
                                      </p:cBhvr>
                                      <p:tavLst>
                                        <p:tav tm="0">
                                          <p:val>
                                            <p:fltVal val="0"/>
                                          </p:val>
                                        </p:tav>
                                        <p:tav tm="100000">
                                          <p:val>
                                            <p:strVal val="#ppt_h"/>
                                          </p:val>
                                        </p:tav>
                                      </p:tavLst>
                                    </p:anim>
                                    <p:anim calcmode="lin" valueType="num">
                                      <p:cBhvr>
                                        <p:cTn id="127" dur="1000" fill="hold"/>
                                        <p:tgtEl>
                                          <p:spTgt spid="25"/>
                                        </p:tgtEl>
                                        <p:attrNameLst>
                                          <p:attrName>style.rotation</p:attrName>
                                        </p:attrNameLst>
                                      </p:cBhvr>
                                      <p:tavLst>
                                        <p:tav tm="0">
                                          <p:val>
                                            <p:fltVal val="90"/>
                                          </p:val>
                                        </p:tav>
                                        <p:tav tm="100000">
                                          <p:val>
                                            <p:fltVal val="0"/>
                                          </p:val>
                                        </p:tav>
                                      </p:tavLst>
                                    </p:anim>
                                    <p:animEffect transition="in" filter="fade">
                                      <p:cBhvr>
                                        <p:cTn id="128" dur="1000"/>
                                        <p:tgtEl>
                                          <p:spTgt spid="25"/>
                                        </p:tgtEl>
                                      </p:cBhvr>
                                    </p:animEffect>
                                  </p:childTnLst>
                                </p:cTn>
                              </p:par>
                            </p:childTnLst>
                          </p:cTn>
                        </p:par>
                      </p:childTnLst>
                    </p:cTn>
                  </p:par>
                  <p:par>
                    <p:cTn id="129" fill="hold">
                      <p:stCondLst>
                        <p:cond delay="indefinite"/>
                      </p:stCondLst>
                      <p:childTnLst>
                        <p:par>
                          <p:cTn id="130" fill="hold">
                            <p:stCondLst>
                              <p:cond delay="0"/>
                            </p:stCondLst>
                            <p:childTnLst>
                              <p:par>
                                <p:cTn id="131" presetID="31" presetClass="entr" presetSubtype="0" fill="hold" nodeType="clickEffect">
                                  <p:stCondLst>
                                    <p:cond delay="0"/>
                                  </p:stCondLst>
                                  <p:childTnLst>
                                    <p:set>
                                      <p:cBhvr>
                                        <p:cTn id="132" dur="1" fill="hold">
                                          <p:stCondLst>
                                            <p:cond delay="0"/>
                                          </p:stCondLst>
                                        </p:cTn>
                                        <p:tgtEl>
                                          <p:spTgt spid="30"/>
                                        </p:tgtEl>
                                        <p:attrNameLst>
                                          <p:attrName>style.visibility</p:attrName>
                                        </p:attrNameLst>
                                      </p:cBhvr>
                                      <p:to>
                                        <p:strVal val="visible"/>
                                      </p:to>
                                    </p:set>
                                    <p:anim calcmode="lin" valueType="num">
                                      <p:cBhvr>
                                        <p:cTn id="133" dur="1000" fill="hold"/>
                                        <p:tgtEl>
                                          <p:spTgt spid="30"/>
                                        </p:tgtEl>
                                        <p:attrNameLst>
                                          <p:attrName>ppt_w</p:attrName>
                                        </p:attrNameLst>
                                      </p:cBhvr>
                                      <p:tavLst>
                                        <p:tav tm="0">
                                          <p:val>
                                            <p:fltVal val="0"/>
                                          </p:val>
                                        </p:tav>
                                        <p:tav tm="100000">
                                          <p:val>
                                            <p:strVal val="#ppt_w"/>
                                          </p:val>
                                        </p:tav>
                                      </p:tavLst>
                                    </p:anim>
                                    <p:anim calcmode="lin" valueType="num">
                                      <p:cBhvr>
                                        <p:cTn id="134" dur="1000" fill="hold"/>
                                        <p:tgtEl>
                                          <p:spTgt spid="30"/>
                                        </p:tgtEl>
                                        <p:attrNameLst>
                                          <p:attrName>ppt_h</p:attrName>
                                        </p:attrNameLst>
                                      </p:cBhvr>
                                      <p:tavLst>
                                        <p:tav tm="0">
                                          <p:val>
                                            <p:fltVal val="0"/>
                                          </p:val>
                                        </p:tav>
                                        <p:tav tm="100000">
                                          <p:val>
                                            <p:strVal val="#ppt_h"/>
                                          </p:val>
                                        </p:tav>
                                      </p:tavLst>
                                    </p:anim>
                                    <p:anim calcmode="lin" valueType="num">
                                      <p:cBhvr>
                                        <p:cTn id="135" dur="1000" fill="hold"/>
                                        <p:tgtEl>
                                          <p:spTgt spid="30"/>
                                        </p:tgtEl>
                                        <p:attrNameLst>
                                          <p:attrName>style.rotation</p:attrName>
                                        </p:attrNameLst>
                                      </p:cBhvr>
                                      <p:tavLst>
                                        <p:tav tm="0">
                                          <p:val>
                                            <p:fltVal val="90"/>
                                          </p:val>
                                        </p:tav>
                                        <p:tav tm="100000">
                                          <p:val>
                                            <p:fltVal val="0"/>
                                          </p:val>
                                        </p:tav>
                                      </p:tavLst>
                                    </p:anim>
                                    <p:animEffect transition="in" filter="fade">
                                      <p:cBhvr>
                                        <p:cTn id="136" dur="1000"/>
                                        <p:tgtEl>
                                          <p:spTgt spid="30"/>
                                        </p:tgtEl>
                                      </p:cBhvr>
                                    </p:animEffect>
                                  </p:childTnLst>
                                </p:cTn>
                              </p:par>
                              <p:par>
                                <p:cTn id="137" presetID="31" presetClass="entr" presetSubtype="0" fill="hold" grpId="0" nodeType="withEffect">
                                  <p:stCondLst>
                                    <p:cond delay="0"/>
                                  </p:stCondLst>
                                  <p:childTnLst>
                                    <p:set>
                                      <p:cBhvr>
                                        <p:cTn id="138" dur="1" fill="hold">
                                          <p:stCondLst>
                                            <p:cond delay="0"/>
                                          </p:stCondLst>
                                        </p:cTn>
                                        <p:tgtEl>
                                          <p:spTgt spid="40"/>
                                        </p:tgtEl>
                                        <p:attrNameLst>
                                          <p:attrName>style.visibility</p:attrName>
                                        </p:attrNameLst>
                                      </p:cBhvr>
                                      <p:to>
                                        <p:strVal val="visible"/>
                                      </p:to>
                                    </p:set>
                                    <p:anim calcmode="lin" valueType="num">
                                      <p:cBhvr>
                                        <p:cTn id="139" dur="1000" fill="hold"/>
                                        <p:tgtEl>
                                          <p:spTgt spid="40"/>
                                        </p:tgtEl>
                                        <p:attrNameLst>
                                          <p:attrName>ppt_w</p:attrName>
                                        </p:attrNameLst>
                                      </p:cBhvr>
                                      <p:tavLst>
                                        <p:tav tm="0">
                                          <p:val>
                                            <p:fltVal val="0"/>
                                          </p:val>
                                        </p:tav>
                                        <p:tav tm="100000">
                                          <p:val>
                                            <p:strVal val="#ppt_w"/>
                                          </p:val>
                                        </p:tav>
                                      </p:tavLst>
                                    </p:anim>
                                    <p:anim calcmode="lin" valueType="num">
                                      <p:cBhvr>
                                        <p:cTn id="140" dur="1000" fill="hold"/>
                                        <p:tgtEl>
                                          <p:spTgt spid="40"/>
                                        </p:tgtEl>
                                        <p:attrNameLst>
                                          <p:attrName>ppt_h</p:attrName>
                                        </p:attrNameLst>
                                      </p:cBhvr>
                                      <p:tavLst>
                                        <p:tav tm="0">
                                          <p:val>
                                            <p:fltVal val="0"/>
                                          </p:val>
                                        </p:tav>
                                        <p:tav tm="100000">
                                          <p:val>
                                            <p:strVal val="#ppt_h"/>
                                          </p:val>
                                        </p:tav>
                                      </p:tavLst>
                                    </p:anim>
                                    <p:anim calcmode="lin" valueType="num">
                                      <p:cBhvr>
                                        <p:cTn id="141" dur="1000" fill="hold"/>
                                        <p:tgtEl>
                                          <p:spTgt spid="40"/>
                                        </p:tgtEl>
                                        <p:attrNameLst>
                                          <p:attrName>style.rotation</p:attrName>
                                        </p:attrNameLst>
                                      </p:cBhvr>
                                      <p:tavLst>
                                        <p:tav tm="0">
                                          <p:val>
                                            <p:fltVal val="90"/>
                                          </p:val>
                                        </p:tav>
                                        <p:tav tm="100000">
                                          <p:val>
                                            <p:fltVal val="0"/>
                                          </p:val>
                                        </p:tav>
                                      </p:tavLst>
                                    </p:anim>
                                    <p:animEffect transition="in" filter="fade">
                                      <p:cBhvr>
                                        <p:cTn id="142" dur="1000"/>
                                        <p:tgtEl>
                                          <p:spTgt spid="40"/>
                                        </p:tgtEl>
                                      </p:cBhvr>
                                    </p:animEffect>
                                  </p:childTnLst>
                                </p:cTn>
                              </p:par>
                              <p:par>
                                <p:cTn id="143" presetID="31" presetClass="entr" presetSubtype="0" fill="hold" grpId="0" nodeType="withEffect">
                                  <p:stCondLst>
                                    <p:cond delay="0"/>
                                  </p:stCondLst>
                                  <p:childTnLst>
                                    <p:set>
                                      <p:cBhvr>
                                        <p:cTn id="144" dur="1" fill="hold">
                                          <p:stCondLst>
                                            <p:cond delay="0"/>
                                          </p:stCondLst>
                                        </p:cTn>
                                        <p:tgtEl>
                                          <p:spTgt spid="39"/>
                                        </p:tgtEl>
                                        <p:attrNameLst>
                                          <p:attrName>style.visibility</p:attrName>
                                        </p:attrNameLst>
                                      </p:cBhvr>
                                      <p:to>
                                        <p:strVal val="visible"/>
                                      </p:to>
                                    </p:set>
                                    <p:anim calcmode="lin" valueType="num">
                                      <p:cBhvr>
                                        <p:cTn id="145" dur="1000" fill="hold"/>
                                        <p:tgtEl>
                                          <p:spTgt spid="39"/>
                                        </p:tgtEl>
                                        <p:attrNameLst>
                                          <p:attrName>ppt_w</p:attrName>
                                        </p:attrNameLst>
                                      </p:cBhvr>
                                      <p:tavLst>
                                        <p:tav tm="0">
                                          <p:val>
                                            <p:fltVal val="0"/>
                                          </p:val>
                                        </p:tav>
                                        <p:tav tm="100000">
                                          <p:val>
                                            <p:strVal val="#ppt_w"/>
                                          </p:val>
                                        </p:tav>
                                      </p:tavLst>
                                    </p:anim>
                                    <p:anim calcmode="lin" valueType="num">
                                      <p:cBhvr>
                                        <p:cTn id="146" dur="1000" fill="hold"/>
                                        <p:tgtEl>
                                          <p:spTgt spid="39"/>
                                        </p:tgtEl>
                                        <p:attrNameLst>
                                          <p:attrName>ppt_h</p:attrName>
                                        </p:attrNameLst>
                                      </p:cBhvr>
                                      <p:tavLst>
                                        <p:tav tm="0">
                                          <p:val>
                                            <p:fltVal val="0"/>
                                          </p:val>
                                        </p:tav>
                                        <p:tav tm="100000">
                                          <p:val>
                                            <p:strVal val="#ppt_h"/>
                                          </p:val>
                                        </p:tav>
                                      </p:tavLst>
                                    </p:anim>
                                    <p:anim calcmode="lin" valueType="num">
                                      <p:cBhvr>
                                        <p:cTn id="147" dur="1000" fill="hold"/>
                                        <p:tgtEl>
                                          <p:spTgt spid="39"/>
                                        </p:tgtEl>
                                        <p:attrNameLst>
                                          <p:attrName>style.rotation</p:attrName>
                                        </p:attrNameLst>
                                      </p:cBhvr>
                                      <p:tavLst>
                                        <p:tav tm="0">
                                          <p:val>
                                            <p:fltVal val="90"/>
                                          </p:val>
                                        </p:tav>
                                        <p:tav tm="100000">
                                          <p:val>
                                            <p:fltVal val="0"/>
                                          </p:val>
                                        </p:tav>
                                      </p:tavLst>
                                    </p:anim>
                                    <p:animEffect transition="in" filter="fade">
                                      <p:cBhvr>
                                        <p:cTn id="148" dur="1000"/>
                                        <p:tgtEl>
                                          <p:spTgt spid="39"/>
                                        </p:tgtEl>
                                      </p:cBhvr>
                                    </p:animEffect>
                                  </p:childTnLst>
                                </p:cTn>
                              </p:par>
                            </p:childTnLst>
                          </p:cTn>
                        </p:par>
                      </p:childTnLst>
                    </p:cTn>
                  </p:par>
                  <p:par>
                    <p:cTn id="149" fill="hold">
                      <p:stCondLst>
                        <p:cond delay="indefinite"/>
                      </p:stCondLst>
                      <p:childTnLst>
                        <p:par>
                          <p:cTn id="150" fill="hold">
                            <p:stCondLst>
                              <p:cond delay="0"/>
                            </p:stCondLst>
                            <p:childTnLst>
                              <p:par>
                                <p:cTn id="151" presetID="31" presetClass="entr" presetSubtype="0" fill="hold" nodeType="clickEffect">
                                  <p:stCondLst>
                                    <p:cond delay="0"/>
                                  </p:stCondLst>
                                  <p:childTnLst>
                                    <p:set>
                                      <p:cBhvr>
                                        <p:cTn id="152" dur="1" fill="hold">
                                          <p:stCondLst>
                                            <p:cond delay="0"/>
                                          </p:stCondLst>
                                        </p:cTn>
                                        <p:tgtEl>
                                          <p:spTgt spid="26"/>
                                        </p:tgtEl>
                                        <p:attrNameLst>
                                          <p:attrName>style.visibility</p:attrName>
                                        </p:attrNameLst>
                                      </p:cBhvr>
                                      <p:to>
                                        <p:strVal val="visible"/>
                                      </p:to>
                                    </p:set>
                                    <p:anim calcmode="lin" valueType="num">
                                      <p:cBhvr>
                                        <p:cTn id="153" dur="1000" fill="hold"/>
                                        <p:tgtEl>
                                          <p:spTgt spid="26"/>
                                        </p:tgtEl>
                                        <p:attrNameLst>
                                          <p:attrName>ppt_w</p:attrName>
                                        </p:attrNameLst>
                                      </p:cBhvr>
                                      <p:tavLst>
                                        <p:tav tm="0">
                                          <p:val>
                                            <p:fltVal val="0"/>
                                          </p:val>
                                        </p:tav>
                                        <p:tav tm="100000">
                                          <p:val>
                                            <p:strVal val="#ppt_w"/>
                                          </p:val>
                                        </p:tav>
                                      </p:tavLst>
                                    </p:anim>
                                    <p:anim calcmode="lin" valueType="num">
                                      <p:cBhvr>
                                        <p:cTn id="154" dur="1000" fill="hold"/>
                                        <p:tgtEl>
                                          <p:spTgt spid="26"/>
                                        </p:tgtEl>
                                        <p:attrNameLst>
                                          <p:attrName>ppt_h</p:attrName>
                                        </p:attrNameLst>
                                      </p:cBhvr>
                                      <p:tavLst>
                                        <p:tav tm="0">
                                          <p:val>
                                            <p:fltVal val="0"/>
                                          </p:val>
                                        </p:tav>
                                        <p:tav tm="100000">
                                          <p:val>
                                            <p:strVal val="#ppt_h"/>
                                          </p:val>
                                        </p:tav>
                                      </p:tavLst>
                                    </p:anim>
                                    <p:anim calcmode="lin" valueType="num">
                                      <p:cBhvr>
                                        <p:cTn id="155" dur="1000" fill="hold"/>
                                        <p:tgtEl>
                                          <p:spTgt spid="26"/>
                                        </p:tgtEl>
                                        <p:attrNameLst>
                                          <p:attrName>style.rotation</p:attrName>
                                        </p:attrNameLst>
                                      </p:cBhvr>
                                      <p:tavLst>
                                        <p:tav tm="0">
                                          <p:val>
                                            <p:fltVal val="90"/>
                                          </p:val>
                                        </p:tav>
                                        <p:tav tm="100000">
                                          <p:val>
                                            <p:fltVal val="0"/>
                                          </p:val>
                                        </p:tav>
                                      </p:tavLst>
                                    </p:anim>
                                    <p:animEffect transition="in" filter="fade">
                                      <p:cBhvr>
                                        <p:cTn id="156" dur="1000"/>
                                        <p:tgtEl>
                                          <p:spTgt spid="26"/>
                                        </p:tgtEl>
                                      </p:cBhvr>
                                    </p:animEffect>
                                  </p:childTnLst>
                                </p:cTn>
                              </p:par>
                              <p:par>
                                <p:cTn id="157" presetID="31" presetClass="entr" presetSubtype="0" fill="hold" grpId="0" nodeType="withEffect">
                                  <p:stCondLst>
                                    <p:cond delay="0"/>
                                  </p:stCondLst>
                                  <p:childTnLst>
                                    <p:set>
                                      <p:cBhvr>
                                        <p:cTn id="158" dur="1" fill="hold">
                                          <p:stCondLst>
                                            <p:cond delay="0"/>
                                          </p:stCondLst>
                                        </p:cTn>
                                        <p:tgtEl>
                                          <p:spTgt spid="41"/>
                                        </p:tgtEl>
                                        <p:attrNameLst>
                                          <p:attrName>style.visibility</p:attrName>
                                        </p:attrNameLst>
                                      </p:cBhvr>
                                      <p:to>
                                        <p:strVal val="visible"/>
                                      </p:to>
                                    </p:set>
                                    <p:anim calcmode="lin" valueType="num">
                                      <p:cBhvr>
                                        <p:cTn id="159" dur="1000" fill="hold"/>
                                        <p:tgtEl>
                                          <p:spTgt spid="41"/>
                                        </p:tgtEl>
                                        <p:attrNameLst>
                                          <p:attrName>ppt_w</p:attrName>
                                        </p:attrNameLst>
                                      </p:cBhvr>
                                      <p:tavLst>
                                        <p:tav tm="0">
                                          <p:val>
                                            <p:fltVal val="0"/>
                                          </p:val>
                                        </p:tav>
                                        <p:tav tm="100000">
                                          <p:val>
                                            <p:strVal val="#ppt_w"/>
                                          </p:val>
                                        </p:tav>
                                      </p:tavLst>
                                    </p:anim>
                                    <p:anim calcmode="lin" valueType="num">
                                      <p:cBhvr>
                                        <p:cTn id="160" dur="1000" fill="hold"/>
                                        <p:tgtEl>
                                          <p:spTgt spid="41"/>
                                        </p:tgtEl>
                                        <p:attrNameLst>
                                          <p:attrName>ppt_h</p:attrName>
                                        </p:attrNameLst>
                                      </p:cBhvr>
                                      <p:tavLst>
                                        <p:tav tm="0">
                                          <p:val>
                                            <p:fltVal val="0"/>
                                          </p:val>
                                        </p:tav>
                                        <p:tav tm="100000">
                                          <p:val>
                                            <p:strVal val="#ppt_h"/>
                                          </p:val>
                                        </p:tav>
                                      </p:tavLst>
                                    </p:anim>
                                    <p:anim calcmode="lin" valueType="num">
                                      <p:cBhvr>
                                        <p:cTn id="161" dur="1000" fill="hold"/>
                                        <p:tgtEl>
                                          <p:spTgt spid="41"/>
                                        </p:tgtEl>
                                        <p:attrNameLst>
                                          <p:attrName>style.rotation</p:attrName>
                                        </p:attrNameLst>
                                      </p:cBhvr>
                                      <p:tavLst>
                                        <p:tav tm="0">
                                          <p:val>
                                            <p:fltVal val="90"/>
                                          </p:val>
                                        </p:tav>
                                        <p:tav tm="100000">
                                          <p:val>
                                            <p:fltVal val="0"/>
                                          </p:val>
                                        </p:tav>
                                      </p:tavLst>
                                    </p:anim>
                                    <p:animEffect transition="in" filter="fade">
                                      <p:cBhvr>
                                        <p:cTn id="162" dur="1000"/>
                                        <p:tgtEl>
                                          <p:spTgt spid="41"/>
                                        </p:tgtEl>
                                      </p:cBhvr>
                                    </p:animEffect>
                                  </p:childTnLst>
                                </p:cTn>
                              </p:par>
                              <p:par>
                                <p:cTn id="163" presetID="31" presetClass="entr" presetSubtype="0" fill="hold" grpId="0" nodeType="withEffect">
                                  <p:stCondLst>
                                    <p:cond delay="0"/>
                                  </p:stCondLst>
                                  <p:childTnLst>
                                    <p:set>
                                      <p:cBhvr>
                                        <p:cTn id="164" dur="1" fill="hold">
                                          <p:stCondLst>
                                            <p:cond delay="0"/>
                                          </p:stCondLst>
                                        </p:cTn>
                                        <p:tgtEl>
                                          <p:spTgt spid="42"/>
                                        </p:tgtEl>
                                        <p:attrNameLst>
                                          <p:attrName>style.visibility</p:attrName>
                                        </p:attrNameLst>
                                      </p:cBhvr>
                                      <p:to>
                                        <p:strVal val="visible"/>
                                      </p:to>
                                    </p:set>
                                    <p:anim calcmode="lin" valueType="num">
                                      <p:cBhvr>
                                        <p:cTn id="165" dur="1000" fill="hold"/>
                                        <p:tgtEl>
                                          <p:spTgt spid="42"/>
                                        </p:tgtEl>
                                        <p:attrNameLst>
                                          <p:attrName>ppt_w</p:attrName>
                                        </p:attrNameLst>
                                      </p:cBhvr>
                                      <p:tavLst>
                                        <p:tav tm="0">
                                          <p:val>
                                            <p:fltVal val="0"/>
                                          </p:val>
                                        </p:tav>
                                        <p:tav tm="100000">
                                          <p:val>
                                            <p:strVal val="#ppt_w"/>
                                          </p:val>
                                        </p:tav>
                                      </p:tavLst>
                                    </p:anim>
                                    <p:anim calcmode="lin" valueType="num">
                                      <p:cBhvr>
                                        <p:cTn id="166" dur="1000" fill="hold"/>
                                        <p:tgtEl>
                                          <p:spTgt spid="42"/>
                                        </p:tgtEl>
                                        <p:attrNameLst>
                                          <p:attrName>ppt_h</p:attrName>
                                        </p:attrNameLst>
                                      </p:cBhvr>
                                      <p:tavLst>
                                        <p:tav tm="0">
                                          <p:val>
                                            <p:fltVal val="0"/>
                                          </p:val>
                                        </p:tav>
                                        <p:tav tm="100000">
                                          <p:val>
                                            <p:strVal val="#ppt_h"/>
                                          </p:val>
                                        </p:tav>
                                      </p:tavLst>
                                    </p:anim>
                                    <p:anim calcmode="lin" valueType="num">
                                      <p:cBhvr>
                                        <p:cTn id="167" dur="1000" fill="hold"/>
                                        <p:tgtEl>
                                          <p:spTgt spid="42"/>
                                        </p:tgtEl>
                                        <p:attrNameLst>
                                          <p:attrName>style.rotation</p:attrName>
                                        </p:attrNameLst>
                                      </p:cBhvr>
                                      <p:tavLst>
                                        <p:tav tm="0">
                                          <p:val>
                                            <p:fltVal val="90"/>
                                          </p:val>
                                        </p:tav>
                                        <p:tav tm="100000">
                                          <p:val>
                                            <p:fltVal val="0"/>
                                          </p:val>
                                        </p:tav>
                                      </p:tavLst>
                                    </p:anim>
                                    <p:animEffect transition="in" filter="fade">
                                      <p:cBhvr>
                                        <p:cTn id="168"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p:bldP spid="36" grpId="0"/>
      <p:bldP spid="37" grpId="0"/>
      <p:bldP spid="38" grpId="0"/>
      <p:bldP spid="39" grpId="0"/>
      <p:bldP spid="40" grpId="0"/>
      <p:bldP spid="41"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50016" y="4116318"/>
            <a:ext cx="12844940" cy="1811712"/>
          </a:xfrm>
          <a:prstGeom prst="rect">
            <a:avLst/>
          </a:prstGeom>
        </p:spPr>
        <p:txBody>
          <a:bodyPr lIns="0" tIns="0" rIns="0" bIns="0" rtlCol="0" anchor="t">
            <a:spAutoFit/>
          </a:bodyPr>
          <a:lstStyle/>
          <a:p>
            <a:pPr>
              <a:lnSpc>
                <a:spcPts val="14831"/>
              </a:lnSpc>
            </a:pPr>
            <a:r>
              <a:rPr lang="en-US" sz="10747" spc="1053" dirty="0">
                <a:solidFill>
                  <a:srgbClr val="FFFFFF"/>
                </a:solidFill>
                <a:latin typeface="Oswald Bold"/>
              </a:rPr>
              <a:t>CONCLUSIONS</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49</TotalTime>
  <Words>417</Words>
  <Application>Microsoft Office PowerPoint</Application>
  <PresentationFormat>Personnalisé</PresentationFormat>
  <Paragraphs>63</Paragraphs>
  <Slides>14</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14</vt:i4>
      </vt:variant>
    </vt:vector>
  </HeadingPairs>
  <TitlesOfParts>
    <vt:vector size="23" baseType="lpstr">
      <vt:lpstr>Montserrat Classic Bold</vt:lpstr>
      <vt:lpstr>DM Sans</vt:lpstr>
      <vt:lpstr>DM Sans Bold</vt:lpstr>
      <vt:lpstr>Oswald Bold</vt:lpstr>
      <vt:lpstr>Arial</vt:lpstr>
      <vt:lpstr>Montserrat Light</vt:lpstr>
      <vt:lpstr>Oswald Bold Italics</vt:lpstr>
      <vt:lpstr>Calibri</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Mohammed Mohammed</cp:lastModifiedBy>
  <cp:revision>2</cp:revision>
  <dcterms:created xsi:type="dcterms:W3CDTF">2006-08-16T00:00:00Z</dcterms:created>
  <dcterms:modified xsi:type="dcterms:W3CDTF">2024-01-09T22:48:02Z</dcterms:modified>
  <dc:identifier>DAF3Kp7rHS8</dc:identifier>
</cp:coreProperties>
</file>